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259" r:id="rId3"/>
    <p:sldId id="261" r:id="rId4"/>
    <p:sldId id="285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4" r:id="rId23"/>
    <p:sldId id="281" r:id="rId24"/>
    <p:sldId id="282" r:id="rId25"/>
    <p:sldId id="283" r:id="rId26"/>
    <p:sldId id="258" r:id="rId27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00E123-2987-4AF3-B701-11BE85CE4613}" type="datetimeFigureOut">
              <a:rPr lang="nb-NO"/>
              <a:pPr>
                <a:defRPr/>
              </a:pPr>
              <a:t>20.11.2017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AD3836-374B-48A6-AEFE-CF2F2CDB2C0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8992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28C30D-37A5-40CF-97D5-5BB715F3BCDF}" type="datetimeFigureOut">
              <a:rPr lang="nb-NO"/>
              <a:pPr>
                <a:defRPr/>
              </a:pPr>
              <a:t>20.11.2017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4E14B1-8A72-4F02-8381-FC9D14EF4DC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2537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460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8023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178B3C-8370-4CEB-819D-CB6229B52EE0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527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FE3D-4713-48B1-A892-835E2A2CDC9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711A-E7B6-4BB7-BC78-D3859BA3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0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FE3D-4713-48B1-A892-835E2A2CDC9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711A-E7B6-4BB7-BC78-D3859BA3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6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FE3D-4713-48B1-A892-835E2A2CDC9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711A-E7B6-4BB7-BC78-D3859BA3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3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B1FE8-820E-452D-8D66-D6C0F1650964}" type="datetime1">
              <a:rPr lang="nb-NO"/>
              <a:pPr>
                <a:defRPr/>
              </a:pPr>
              <a:t>20.11.2017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D2DD-4F81-45B1-A6BF-776A11B35D9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769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8287F-8C10-4BC0-8551-4988EC6CB0FF}" type="datetime1">
              <a:rPr lang="nb-NO" smtClean="0"/>
              <a:pPr>
                <a:defRPr/>
              </a:pPr>
              <a:t>20.11.2017</a:t>
            </a:fld>
            <a:endParaRPr lang="nb-N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746C4-1719-4A79-BCDC-9095DAFF1F42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CCBF-DC30-44A7-A97C-19B8877ABF00}" type="datetime1">
              <a:rPr lang="nb-NO"/>
              <a:pPr>
                <a:defRPr/>
              </a:pPr>
              <a:t>20.11.2017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27399-C924-4525-B827-7D178667266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20.11.2017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C947-6201-47E2-B400-5FE73F833C1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20.11.2017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F13E8-917E-41FC-B71E-C0E7AC2860B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20.11.2017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7B4FD-CBF4-4A1A-83FC-D3131E6484E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20.11.2017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C8390-5D3E-46FA-8AA7-F4CEAB0A7E4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20.11.2017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1E71-325A-4D64-BF80-EDE77456982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FE3D-4713-48B1-A892-835E2A2CDC9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711A-E7B6-4BB7-BC78-D3859BA3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39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20.11.2017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67B44-8025-4847-AB80-1BC07362125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20.11.2017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9A33-CFDC-4438-8313-4C5385CC136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20.11.2017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91346-9380-4DFF-9D8D-107F2FBA450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20.11.2017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B29D-A3BD-4CD3-85FC-A365679237E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20.11.2017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23ABA-3E36-46B3-8B59-A8BA5AD7811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20.11.2017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725A6-67FE-4596-9944-B8E5A28EF62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FE3D-4713-48B1-A892-835E2A2CDC9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711A-E7B6-4BB7-BC78-D3859BA3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8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FE3D-4713-48B1-A892-835E2A2CDC9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711A-E7B6-4BB7-BC78-D3859BA3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FE3D-4713-48B1-A892-835E2A2CDC9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711A-E7B6-4BB7-BC78-D3859BA3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FE3D-4713-48B1-A892-835E2A2CDC9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711A-E7B6-4BB7-BC78-D3859BA3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4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FE3D-4713-48B1-A892-835E2A2CDC9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711A-E7B6-4BB7-BC78-D3859BA3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5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FE3D-4713-48B1-A892-835E2A2CDC9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711A-E7B6-4BB7-BC78-D3859BA3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9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FE3D-4713-48B1-A892-835E2A2CDC9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711A-E7B6-4BB7-BC78-D3859BA3E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8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7FE3D-4713-48B1-A892-835E2A2CDC90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2711A-E7B6-4BB7-BC78-D3859BA3E3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6" y="44624"/>
            <a:ext cx="8240714" cy="13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73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20.11.2017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B71941-04FC-40B5-8C74-59317F4FC6B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val 2"/>
          <p:cNvSpPr>
            <a:spLocks noChangeArrowheads="1"/>
          </p:cNvSpPr>
          <p:nvPr/>
        </p:nvSpPr>
        <p:spPr bwMode="auto">
          <a:xfrm rot="-1014445">
            <a:off x="936171" y="2276476"/>
            <a:ext cx="7032625" cy="2938228"/>
          </a:xfrm>
          <a:prstGeom prst="ellipse">
            <a:avLst/>
          </a:prstGeom>
          <a:solidFill>
            <a:srgbClr val="FFC000"/>
          </a:solidFill>
          <a:ln w="412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nb-NO" sz="3600" b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Velkommen til</a:t>
            </a:r>
          </a:p>
          <a:p>
            <a:pPr algn="ctr" eaLnBrk="0" hangingPunct="0"/>
            <a:r>
              <a:rPr lang="nb-NO" sz="3600" b="1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Rotaryskolen</a:t>
            </a:r>
            <a:r>
              <a:rPr lang="nb-NO" sz="3600" b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- Informasjon om</a:t>
            </a:r>
          </a:p>
          <a:p>
            <a:pPr algn="ctr" eaLnBrk="0" hangingPunct="0"/>
            <a:r>
              <a:rPr lang="nb-NO" sz="4400" b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Karmøy Vest Rotary Klubb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6"/>
          <p:cNvSpPr>
            <a:spLocks noGrp="1" noRot="1" noChangeArrowheads="1"/>
          </p:cNvSpPr>
          <p:nvPr>
            <p:ph idx="1"/>
          </p:nvPr>
        </p:nvSpPr>
        <p:spPr>
          <a:xfrm>
            <a:off x="539552" y="1693992"/>
            <a:ext cx="4464496" cy="41757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Rotary’s</a:t>
            </a:r>
            <a:r>
              <a:rPr lang="nb-NO" sz="2200" b="1" dirty="0">
                <a:latin typeface="Arial" panose="020B0604020202020204" pitchFamily="34" charset="0"/>
                <a:cs typeface="Arial" panose="020B0604020202020204" pitchFamily="34" charset="0"/>
              </a:rPr>
              <a:t> historie forts.</a:t>
            </a:r>
          </a:p>
          <a:p>
            <a:pPr marL="0" indent="0">
              <a:buNone/>
            </a:pPr>
            <a:endParaRPr lang="nb-NO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Begynte med 4: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En nordamerikaner, en tysk, en svensk og en irlender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Med ulike yrker: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En skredder, en gruveingeniør, en kullhandler og en advokat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Ulike religioner: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Protestantisk, romersk-katolsk og jødisk tro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nb-NO" sz="1800" b="1" dirty="0">
                <a:latin typeface="Arial" panose="020B0604020202020204" pitchFamily="34" charset="0"/>
                <a:cs typeface="Arial" panose="020B0604020202020204" pitchFamily="34" charset="0"/>
              </a:rPr>
              <a:t>Alle innflyttere 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med behov for et vennskapelig miljø, gjensidig inspirasjon og støtte.</a:t>
            </a:r>
          </a:p>
        </p:txBody>
      </p:sp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1662336"/>
            <a:ext cx="353350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Rot="1" noChangeArrowheads="1"/>
          </p:cNvSpPr>
          <p:nvPr/>
        </p:nvSpPr>
        <p:spPr>
          <a:xfrm>
            <a:off x="539552" y="1628800"/>
            <a:ext cx="7848872" cy="4175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b-N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Rotary’s</a:t>
            </a: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 historie forts.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nb-NO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Lære om hverandres yrke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Fremme vidsyn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Øke forståelse og respekt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Hvorfor kom navnet ROTARY ?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Motto: ”Service </a:t>
            </a:r>
            <a:r>
              <a:rPr lang="nb-NO" sz="1800" dirty="0" err="1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800" dirty="0" err="1">
                <a:latin typeface="Arial" panose="020B0604020202020204" pitchFamily="34" charset="0"/>
                <a:cs typeface="Arial" panose="020B0604020202020204" pitchFamily="34" charset="0"/>
              </a:rPr>
              <a:t>self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” - ”Å gagne andre”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90542" y="5566357"/>
            <a:ext cx="33845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1200" b="1" dirty="0"/>
              <a:t>H.M. Kong Harald V</a:t>
            </a:r>
          </a:p>
          <a:p>
            <a:pPr algn="ctr">
              <a:spcBef>
                <a:spcPct val="50000"/>
              </a:spcBef>
            </a:pPr>
            <a:r>
              <a:rPr lang="nb-NO" sz="1200" dirty="0" err="1"/>
              <a:t>Æresguvernør</a:t>
            </a:r>
            <a:r>
              <a:rPr lang="nb-NO" sz="1200" dirty="0"/>
              <a:t>  -  Paul Harris </a:t>
            </a:r>
            <a:r>
              <a:rPr lang="nb-NO" sz="1200" dirty="0" err="1"/>
              <a:t>Fellow</a:t>
            </a:r>
            <a:endParaRPr lang="nb-NO" sz="1200" dirty="0"/>
          </a:p>
        </p:txBody>
      </p:sp>
      <p:pic>
        <p:nvPicPr>
          <p:cNvPr id="5" name="Picture 7" descr="H.M. Kong Hara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2060848"/>
            <a:ext cx="27733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 txBox="1">
            <a:spLocks noRot="1" noChangeArrowheads="1"/>
          </p:cNvSpPr>
          <p:nvPr/>
        </p:nvSpPr>
        <p:spPr>
          <a:xfrm>
            <a:off x="539552" y="1665250"/>
            <a:ext cx="7848872" cy="41757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b-N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Rotary’s</a:t>
            </a: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 historie i Norge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nb-NO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Kom til Norge juni 1922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Først Kristiania Rotary Klubb 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Så Stavanger &amp; Bergen 1924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Første Rotary Distrikt i 1927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Norge høyest rotarianertetthet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nb-NO" sz="1800" dirty="0" err="1">
                <a:latin typeface="Arial" panose="020B0604020202020204" pitchFamily="34" charset="0"/>
                <a:cs typeface="Arial" panose="020B0604020202020204" pitchFamily="34" charset="0"/>
              </a:rPr>
              <a:t>H.M.Kong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 Harald </a:t>
            </a:r>
            <a:r>
              <a:rPr lang="nb-NO" sz="1800" dirty="0" err="1">
                <a:latin typeface="Arial" panose="020B0604020202020204" pitchFamily="34" charset="0"/>
                <a:cs typeface="Arial" panose="020B0604020202020204" pitchFamily="34" charset="0"/>
              </a:rPr>
              <a:t>æresguvernør</a:t>
            </a: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205038"/>
            <a:ext cx="8064500" cy="3265487"/>
          </a:xfrm>
          <a:prstGeom prst="rect">
            <a:avLst/>
          </a:prstGeom>
          <a:noFill/>
          <a:effectLst>
            <a:outerShdw dist="188799" dir="2536421" algn="ctr" rotWithShape="0">
              <a:srgbClr val="808080"/>
            </a:outerShdw>
          </a:effec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68313" y="1628800"/>
            <a:ext cx="8064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Rotary Foundation (TRF) ”</a:t>
            </a:r>
            <a:r>
              <a:rPr lang="nb-NO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Rotaryfondet</a:t>
            </a:r>
            <a:r>
              <a:rPr lang="nb-NO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4356100" y="4868863"/>
            <a:ext cx="4392613" cy="1368425"/>
          </a:xfrm>
          <a:prstGeom prst="wedgeEllipseCallout">
            <a:avLst>
              <a:gd name="adj1" fmla="val -39556"/>
              <a:gd name="adj2" fmla="val -8863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nb-NO" sz="1400" dirty="0">
                <a:solidFill>
                  <a:schemeClr val="bg2"/>
                </a:solidFill>
              </a:rPr>
              <a:t>”Ingen kan si hva Rotary vil bli i </a:t>
            </a:r>
          </a:p>
          <a:p>
            <a:r>
              <a:rPr lang="nb-NO" sz="1400" dirty="0">
                <a:solidFill>
                  <a:schemeClr val="bg2"/>
                </a:solidFill>
              </a:rPr>
              <a:t>fremtiden, men en ting er sikkert:</a:t>
            </a:r>
          </a:p>
          <a:p>
            <a:r>
              <a:rPr lang="nb-NO" sz="1400" dirty="0">
                <a:solidFill>
                  <a:schemeClr val="bg2"/>
                </a:solidFill>
              </a:rPr>
              <a:t>Hva Rotary blir i fremtiden er av-</a:t>
            </a:r>
          </a:p>
          <a:p>
            <a:r>
              <a:rPr lang="nb-NO" sz="1400" dirty="0" err="1">
                <a:solidFill>
                  <a:schemeClr val="bg2"/>
                </a:solidFill>
              </a:rPr>
              <a:t>hengig</a:t>
            </a:r>
            <a:r>
              <a:rPr lang="nb-NO" sz="1400" dirty="0">
                <a:solidFill>
                  <a:schemeClr val="bg2"/>
                </a:solidFill>
              </a:rPr>
              <a:t> av hva rotarianere gjør i dag”</a:t>
            </a:r>
          </a:p>
          <a:p>
            <a:r>
              <a:rPr lang="nb-NO" sz="1400" dirty="0">
                <a:solidFill>
                  <a:schemeClr val="bg2"/>
                </a:solidFill>
              </a:rPr>
              <a:t>                              </a:t>
            </a:r>
            <a:r>
              <a:rPr lang="nb-NO" sz="1400" i="1" dirty="0">
                <a:solidFill>
                  <a:schemeClr val="bg2"/>
                </a:solidFill>
              </a:rPr>
              <a:t>Arch </a:t>
            </a:r>
            <a:r>
              <a:rPr lang="nb-NO" sz="1400" i="1" dirty="0" err="1">
                <a:solidFill>
                  <a:schemeClr val="bg2"/>
                </a:solidFill>
              </a:rPr>
              <a:t>Klumph</a:t>
            </a:r>
            <a:endParaRPr lang="nb-NO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idx="1"/>
          </p:nvPr>
        </p:nvSpPr>
        <p:spPr>
          <a:xfrm>
            <a:off x="468313" y="1530350"/>
            <a:ext cx="7920037" cy="4419600"/>
          </a:xfrm>
        </p:spPr>
        <p:txBody>
          <a:bodyPr/>
          <a:lstStyle/>
          <a:p>
            <a:pPr>
              <a:buClr>
                <a:srgbClr val="0000CC"/>
              </a:buClr>
              <a:buFont typeface="Arial" charset="0"/>
              <a:buNone/>
            </a:pPr>
            <a:endParaRPr lang="nb-NO" sz="2800" dirty="0">
              <a:solidFill>
                <a:srgbClr val="0000CC"/>
              </a:solidFill>
            </a:endParaRPr>
          </a:p>
          <a:p>
            <a:pPr>
              <a:buClr>
                <a:srgbClr val="0000CC"/>
              </a:buClr>
              <a:buFont typeface="Arial" charset="0"/>
              <a:buNone/>
            </a:pPr>
            <a:r>
              <a:rPr lang="nb-NO" sz="2800" dirty="0">
                <a:solidFill>
                  <a:srgbClr val="0000CC"/>
                </a:solidFill>
              </a:rPr>
              <a:t>       </a:t>
            </a:r>
            <a:endParaRPr lang="nb-NO" b="1" u="sng" dirty="0">
              <a:solidFill>
                <a:srgbClr val="0000CC"/>
              </a:solidFill>
            </a:endParaRPr>
          </a:p>
          <a:p>
            <a:pPr>
              <a:buClr>
                <a:srgbClr val="0000CC"/>
              </a:buClr>
              <a:buFont typeface="Arial" charset="0"/>
              <a:buNone/>
            </a:pPr>
            <a:r>
              <a:rPr lang="nb-NO" sz="3600" dirty="0">
                <a:solidFill>
                  <a:srgbClr val="0000CC"/>
                </a:solidFill>
              </a:rPr>
              <a:t>                 </a:t>
            </a:r>
            <a:endParaRPr lang="nb-NO" sz="2000" dirty="0">
              <a:solidFill>
                <a:srgbClr val="0000CC"/>
              </a:solidFill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68330" y="2285905"/>
            <a:ext cx="7777162" cy="8002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b="1" dirty="0"/>
              <a:t>Rotasjonsprinsippet</a:t>
            </a:r>
          </a:p>
          <a:p>
            <a:pPr algn="ctr"/>
            <a:r>
              <a:rPr lang="nb-NO" sz="1400" dirty="0"/>
              <a:t>Alle verv (internasjonalt, nasjonalt og lokalt) roterer hvert år. </a:t>
            </a:r>
            <a:br>
              <a:rPr lang="nb-NO" sz="1400" dirty="0"/>
            </a:br>
            <a:r>
              <a:rPr lang="nb-NO" sz="1400" dirty="0" err="1"/>
              <a:t>Rotaryåret</a:t>
            </a:r>
            <a:r>
              <a:rPr lang="nb-NO" sz="1400" dirty="0"/>
              <a:t> går fra 1/7 – 30/6.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51130" y="3387422"/>
            <a:ext cx="7794362" cy="8002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Klassifikasjonsprinsippet</a:t>
            </a:r>
          </a:p>
          <a:p>
            <a:pPr algn="ctr"/>
            <a:r>
              <a:rPr lang="nb-NO" sz="1400" dirty="0"/>
              <a:t>Enhver rotarianer har en yrkesklassifikasjon. Rotarianeren representerer dette yrket/bransjen i Rotary og representerer Rotary i yrket/bransjen.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54578" y="4490258"/>
            <a:ext cx="7790914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Komitéarbeid</a:t>
            </a:r>
          </a:p>
          <a:p>
            <a:pPr algn="ctr"/>
            <a:r>
              <a:rPr lang="nb-NO" sz="1400" dirty="0"/>
              <a:t>Alle medlemmer i en klubb skal delta i arbeidet i en komité.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39750" y="5378152"/>
            <a:ext cx="7805742" cy="1015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Møteplikt/møterett</a:t>
            </a:r>
          </a:p>
          <a:p>
            <a:pPr algn="ctr"/>
            <a:r>
              <a:rPr lang="nb-NO" sz="1400" dirty="0"/>
              <a:t>Alle klubber plikter å holde ett møte pr uke (unntatt helligdager/fridager), og</a:t>
            </a:r>
          </a:p>
          <a:p>
            <a:pPr algn="ctr"/>
            <a:r>
              <a:rPr lang="nb-NO" sz="1400" dirty="0"/>
              <a:t>enhver rotarianer plikter å delta på møtene. Krav: 50% fremmøte pr halvår</a:t>
            </a:r>
          </a:p>
          <a:p>
            <a:pPr algn="ctr"/>
            <a:r>
              <a:rPr lang="nb-NO" sz="1400" dirty="0"/>
              <a:t>Rotarianeren har møterett i hvilken som helst klubb i verden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69117" y="1625459"/>
            <a:ext cx="14526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b-NO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Prinsipper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idx="1"/>
          </p:nvPr>
        </p:nvSpPr>
        <p:spPr>
          <a:xfrm>
            <a:off x="468313" y="1530350"/>
            <a:ext cx="7920037" cy="4419600"/>
          </a:xfrm>
        </p:spPr>
        <p:txBody>
          <a:bodyPr/>
          <a:lstStyle/>
          <a:p>
            <a:pPr>
              <a:buClr>
                <a:srgbClr val="0000CC"/>
              </a:buClr>
              <a:buFont typeface="Arial" charset="0"/>
              <a:buNone/>
            </a:pPr>
            <a:endParaRPr lang="nb-NO" sz="2800">
              <a:solidFill>
                <a:srgbClr val="0000CC"/>
              </a:solidFill>
            </a:endParaRPr>
          </a:p>
          <a:p>
            <a:pPr>
              <a:buClr>
                <a:srgbClr val="0000CC"/>
              </a:buClr>
              <a:buFont typeface="Arial" charset="0"/>
              <a:buNone/>
            </a:pPr>
            <a:r>
              <a:rPr lang="nb-NO" sz="2800">
                <a:solidFill>
                  <a:srgbClr val="0000CC"/>
                </a:solidFill>
              </a:rPr>
              <a:t>       </a:t>
            </a:r>
            <a:endParaRPr lang="nb-NO" b="1" u="sng">
              <a:solidFill>
                <a:srgbClr val="0000CC"/>
              </a:solidFill>
            </a:endParaRPr>
          </a:p>
          <a:p>
            <a:pPr>
              <a:buClr>
                <a:srgbClr val="0000CC"/>
              </a:buClr>
              <a:buFont typeface="Arial" charset="0"/>
              <a:buNone/>
            </a:pPr>
            <a:r>
              <a:rPr lang="nb-NO" sz="3600">
                <a:solidFill>
                  <a:srgbClr val="0000CC"/>
                </a:solidFill>
              </a:rPr>
              <a:t>                 </a:t>
            </a:r>
            <a:endParaRPr lang="nb-NO" sz="2000">
              <a:solidFill>
                <a:srgbClr val="0000CC"/>
              </a:solidFill>
            </a:endParaRPr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468313" y="1628800"/>
            <a:ext cx="74168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nb-NO" sz="2000" b="1" dirty="0" err="1"/>
              <a:t>Rotarys</a:t>
            </a:r>
            <a:r>
              <a:rPr lang="nb-NO" sz="2000" b="1" dirty="0"/>
              <a:t> formål er </a:t>
            </a:r>
            <a:r>
              <a:rPr lang="nb-NO" sz="2000" b="1" dirty="0">
                <a:solidFill>
                  <a:srgbClr val="FF0000"/>
                </a:solidFill>
              </a:rPr>
              <a:t>Å gagne andre</a:t>
            </a:r>
          </a:p>
          <a:p>
            <a:pPr marL="342900" indent="-342900">
              <a:spcBef>
                <a:spcPct val="50000"/>
              </a:spcBef>
            </a:pPr>
            <a:endParaRPr lang="nb-NO" b="1" dirty="0"/>
          </a:p>
          <a:p>
            <a:pPr marL="342900" indent="-342900">
              <a:spcBef>
                <a:spcPct val="50000"/>
              </a:spcBef>
            </a:pPr>
            <a:r>
              <a:rPr lang="nb-NO" b="1" dirty="0"/>
              <a:t>Dette målet søker vi å nå gjennom: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nb-NO" dirty="0"/>
              <a:t>  Å </a:t>
            </a:r>
            <a:r>
              <a:rPr lang="nb-NO" i="1" dirty="0"/>
              <a:t>utvikle vennskap</a:t>
            </a:r>
            <a:r>
              <a:rPr lang="nb-NO" dirty="0"/>
              <a:t> som grunnlag for å gagne andre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nb-NO" dirty="0"/>
              <a:t>  Å </a:t>
            </a:r>
            <a:r>
              <a:rPr lang="nb-NO" i="1" dirty="0"/>
              <a:t>stille høye etiske krav</a:t>
            </a:r>
            <a:r>
              <a:rPr lang="nb-NO" dirty="0"/>
              <a:t> i vårt yrkesliv, vise respekt for alt </a:t>
            </a:r>
            <a:br>
              <a:rPr lang="nb-NO" dirty="0"/>
            </a:br>
            <a:r>
              <a:rPr lang="nb-NO" dirty="0"/>
              <a:t>  nyttig arbeid og bruke hver enkelt rotarianers yrke som </a:t>
            </a:r>
            <a:br>
              <a:rPr lang="nb-NO" dirty="0"/>
            </a:br>
            <a:r>
              <a:rPr lang="nb-NO" dirty="0"/>
              <a:t>  mulighet til å gagne samfunnet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nb-NO" dirty="0"/>
              <a:t>  Å </a:t>
            </a:r>
            <a:r>
              <a:rPr lang="nb-NO" i="1" dirty="0"/>
              <a:t>gagne andre</a:t>
            </a:r>
            <a:r>
              <a:rPr lang="nb-NO" dirty="0"/>
              <a:t> i privatliv, yrke og samfunn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nb-NO" dirty="0"/>
              <a:t>  Å arbeide for </a:t>
            </a:r>
            <a:r>
              <a:rPr lang="nb-NO" i="1" dirty="0"/>
              <a:t>internasjonal forståelse, samhold og fred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  gjennom verdensomspennende fellesskap av personer </a:t>
            </a:r>
            <a:br>
              <a:rPr lang="nb-NO" dirty="0"/>
            </a:br>
            <a:r>
              <a:rPr lang="nb-NO" dirty="0"/>
              <a:t>  fra forskjellige yrker forent i idealet om å gagne andre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467544" y="1628800"/>
            <a:ext cx="5256584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”4-SPØRSMÅLSPRØVEN”</a:t>
            </a:r>
          </a:p>
          <a:p>
            <a:pPr>
              <a:spcBef>
                <a:spcPct val="50000"/>
              </a:spcBef>
            </a:pPr>
            <a:endParaRPr lang="nb-N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Om saker vi tenker, sier og gjør</a:t>
            </a:r>
            <a:b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sant?</a:t>
            </a:r>
            <a:b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rettferdig overfor alle det angår?</a:t>
            </a:r>
            <a:b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Vil 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skape forståelse og bedre vennskap?</a:t>
            </a:r>
            <a:b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Vil 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være til beste for alle det angår?</a:t>
            </a:r>
          </a:p>
        </p:txBody>
      </p:sp>
      <p:pic>
        <p:nvPicPr>
          <p:cNvPr id="4915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7188" y="2708275"/>
            <a:ext cx="3382962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idx="1"/>
          </p:nvPr>
        </p:nvSpPr>
        <p:spPr>
          <a:xfrm>
            <a:off x="468313" y="1530350"/>
            <a:ext cx="7920037" cy="4419600"/>
          </a:xfrm>
        </p:spPr>
        <p:txBody>
          <a:bodyPr/>
          <a:lstStyle/>
          <a:p>
            <a:pPr>
              <a:buClr>
                <a:srgbClr val="0000CC"/>
              </a:buClr>
              <a:buFont typeface="Arial" charset="0"/>
              <a:buNone/>
            </a:pPr>
            <a:endParaRPr lang="nb-NO" sz="2800" dirty="0">
              <a:solidFill>
                <a:srgbClr val="0000CC"/>
              </a:solidFill>
            </a:endParaRPr>
          </a:p>
          <a:p>
            <a:pPr>
              <a:buClr>
                <a:srgbClr val="0000CC"/>
              </a:buClr>
              <a:buFont typeface="Arial" charset="0"/>
              <a:buNone/>
            </a:pPr>
            <a:r>
              <a:rPr lang="nb-NO" sz="2800" dirty="0">
                <a:solidFill>
                  <a:srgbClr val="0000CC"/>
                </a:solidFill>
              </a:rPr>
              <a:t>       </a:t>
            </a:r>
            <a:endParaRPr lang="nb-NO" b="1" u="sng" dirty="0">
              <a:solidFill>
                <a:srgbClr val="0000CC"/>
              </a:solidFill>
            </a:endParaRPr>
          </a:p>
          <a:p>
            <a:pPr>
              <a:buClr>
                <a:srgbClr val="0000CC"/>
              </a:buClr>
              <a:buFont typeface="Arial" charset="0"/>
              <a:buNone/>
            </a:pPr>
            <a:r>
              <a:rPr lang="nb-NO" sz="3600" dirty="0">
                <a:solidFill>
                  <a:srgbClr val="0000CC"/>
                </a:solidFill>
              </a:rPr>
              <a:t>                 </a:t>
            </a:r>
            <a:endParaRPr lang="nb-NO" sz="2000" dirty="0">
              <a:solidFill>
                <a:srgbClr val="0000CC"/>
              </a:solidFill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3048000" y="23622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b-NO" sz="2000">
              <a:latin typeface="Comic Sans MS" pitchFamily="66" charset="0"/>
            </a:endParaRP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1089025" y="4411663"/>
            <a:ext cx="5768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b-NO" sz="2000">
              <a:latin typeface="Comic Sans MS" pitchFamily="66" charset="0"/>
            </a:endParaRPr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492741" y="1612945"/>
            <a:ext cx="50153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Emblemet</a:t>
            </a:r>
          </a:p>
          <a:p>
            <a:pPr>
              <a:spcBef>
                <a:spcPct val="50000"/>
              </a:spcBef>
            </a:pPr>
            <a:b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Første emblem fikk organisasjonen i 1905. </a:t>
            </a:r>
          </a:p>
          <a:p>
            <a:pPr>
              <a:spcBef>
                <a:spcPct val="50000"/>
              </a:spcBef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Nåværende emblem med 24 tenner, </a:t>
            </a:r>
            <a:b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6 eker og kilespor stammer fra 1923. </a:t>
            </a:r>
          </a:p>
          <a:p>
            <a:pPr>
              <a:spcBef>
                <a:spcPct val="50000"/>
              </a:spcBef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Emblemet skulle symbolisere </a:t>
            </a:r>
            <a:b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”arbeid ikke hvile”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b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Rotary hjulet som jakkeknapp identifiserer rotarianere i hele verden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92618"/>
            <a:ext cx="2712960" cy="271748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467544" y="1628800"/>
            <a:ext cx="5029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Rotary milepæler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1905	Første Rotaryklubb stiftet i Chicago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1910 	Første Rotary Convention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1910	Første klubb utenfor USA i  Canada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1917	Rotary Foundation etableres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1932	”4-spørsmåls-prøven” formulert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1945	49 Rotarianere er med å utvikle 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FN’s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	charter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1947 	Paul Harris dør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1965	Matching Grant &amp; GSE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1985	”Polio Pluss” startes</a:t>
            </a:r>
            <a:b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	RYLA arr. i Norge for første gang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1989	Rotary åpnes for kvinner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1990 	Første klubb i tidligere Sovjet Unionen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2001	Klubb 30.000 etablert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2005	</a:t>
            </a:r>
            <a:r>
              <a:rPr lang="nb-NO" sz="1400" dirty="0" err="1">
                <a:latin typeface="Arial" panose="020B0604020202020204" pitchFamily="34" charset="0"/>
                <a:cs typeface="Arial" panose="020B0604020202020204" pitchFamily="34" charset="0"/>
              </a:rPr>
              <a:t>Rotary’s</a:t>
            </a: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 100 års jubileum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5" name="Rectangle 8"/>
          <p:cNvSpPr>
            <a:spLocks noChangeArrowheads="1"/>
          </p:cNvSpPr>
          <p:nvPr/>
        </p:nvSpPr>
        <p:spPr bwMode="auto">
          <a:xfrm>
            <a:off x="6228184" y="5070858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b-NO" sz="1400" b="1" dirty="0">
                <a:solidFill>
                  <a:srgbClr val="000000"/>
                </a:solidFill>
              </a:rPr>
              <a:t>Karmøy Vest RK</a:t>
            </a:r>
            <a:br>
              <a:rPr lang="nb-NO" sz="1400" b="1" dirty="0">
                <a:solidFill>
                  <a:srgbClr val="000000"/>
                </a:solidFill>
              </a:rPr>
            </a:br>
            <a:r>
              <a:rPr lang="nb-NO" sz="1400" b="1" dirty="0">
                <a:solidFill>
                  <a:srgbClr val="000000"/>
                </a:solidFill>
              </a:rPr>
              <a:t>Startet 1979</a:t>
            </a:r>
          </a:p>
        </p:txBody>
      </p:sp>
      <p:pic>
        <p:nvPicPr>
          <p:cNvPr id="51206" name="Picture 10" descr="logo_st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1484783"/>
            <a:ext cx="2617266" cy="35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1002745" y="2605856"/>
            <a:ext cx="3671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/>
            <a:endParaRPr lang="nb-NO" sz="1200" dirty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341506"/>
            <a:ext cx="2286000" cy="2286000"/>
          </a:xfrm>
          <a:prstGeom prst="rect">
            <a:avLst/>
          </a:prstGeom>
        </p:spPr>
      </p:pic>
      <p:sp>
        <p:nvSpPr>
          <p:cNvPr id="8" name="Rectangle 2"/>
          <p:cNvSpPr txBox="1">
            <a:spLocks/>
          </p:cNvSpPr>
          <p:nvPr/>
        </p:nvSpPr>
        <p:spPr>
          <a:xfrm>
            <a:off x="5946179" y="4672090"/>
            <a:ext cx="2994025" cy="3808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b-NO" sz="1200" dirty="0"/>
              <a:t>Karmøy Vest tilhører</a:t>
            </a:r>
          </a:p>
          <a:p>
            <a:pPr fontAlgn="auto">
              <a:spcAft>
                <a:spcPts val="0"/>
              </a:spcAft>
            </a:pPr>
            <a:r>
              <a:rPr lang="nb-NO" sz="1200" dirty="0"/>
              <a:t>Distrikt 2250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7544" y="1628800"/>
            <a:ext cx="5029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Rotary i Norge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i="1" dirty="0">
                <a:ea typeface="Calibri" panose="020F0502020204030204" pitchFamily="34" charset="0"/>
              </a:rPr>
              <a:t>(Alle tall er pr. 31.01.16)</a:t>
            </a:r>
            <a:r>
              <a:rPr lang="en-US" sz="1400" b="1" i="1" dirty="0">
                <a:ea typeface="Calibri" panose="020F0502020204030204" pitchFamily="34" charset="0"/>
              </a:rPr>
              <a:t> </a:t>
            </a:r>
            <a:endParaRPr lang="en-US" sz="1400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nb-NO" sz="1400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b-NO" sz="1400" dirty="0">
                <a:ea typeface="Calibri" panose="020F0502020204030204" pitchFamily="34" charset="0"/>
              </a:rPr>
              <a:t>Antall:</a:t>
            </a:r>
          </a:p>
          <a:p>
            <a:pPr>
              <a:spcAft>
                <a:spcPts val="0"/>
              </a:spcAft>
            </a:pPr>
            <a:endParaRPr lang="nb-NO" sz="1400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b-NO" sz="1400" dirty="0">
                <a:ea typeface="Calibri" panose="020F0502020204030204" pitchFamily="34" charset="0"/>
              </a:rPr>
              <a:t>Klubber i distrikt 2250		</a:t>
            </a:r>
            <a:r>
              <a:rPr lang="nb-NO" sz="1400" b="1" i="1" dirty="0">
                <a:ea typeface="Calibri" panose="020F0502020204030204" pitchFamily="34" charset="0"/>
              </a:rPr>
              <a:t>47</a:t>
            </a:r>
          </a:p>
          <a:p>
            <a:pPr>
              <a:spcAft>
                <a:spcPts val="0"/>
              </a:spcAft>
            </a:pPr>
            <a:r>
              <a:rPr lang="nb-NO" sz="1400" dirty="0">
                <a:ea typeface="Calibri" panose="020F0502020204030204" pitchFamily="34" charset="0"/>
              </a:rPr>
              <a:t>Medlemmer i D2250?		</a:t>
            </a:r>
            <a:r>
              <a:rPr lang="nb-NO" sz="1400" b="1" i="1" dirty="0">
                <a:ea typeface="Calibri" panose="020F0502020204030204" pitchFamily="34" charset="0"/>
              </a:rPr>
              <a:t>1.818</a:t>
            </a:r>
            <a:endParaRPr lang="en-US" sz="1400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US" sz="1400" dirty="0">
              <a:ea typeface="Calibri" panose="020F0502020204030204" pitchFamily="34" charset="0"/>
            </a:endParaRPr>
          </a:p>
          <a:p>
            <a:r>
              <a:rPr lang="nb-NO" sz="1400" dirty="0">
                <a:ea typeface="Calibri" panose="020F0502020204030204" pitchFamily="34" charset="0"/>
              </a:rPr>
              <a:t>Klubber i Norge	          </a:t>
            </a:r>
            <a:r>
              <a:rPr lang="nb-NO" sz="1400" b="1" i="1" dirty="0">
                <a:ea typeface="Calibri" panose="020F0502020204030204" pitchFamily="34" charset="0"/>
              </a:rPr>
              <a:t>  	293</a:t>
            </a:r>
            <a:endParaRPr lang="en-US" sz="1400" dirty="0">
              <a:ea typeface="Calibri" panose="020F0502020204030204" pitchFamily="34" charset="0"/>
            </a:endParaRPr>
          </a:p>
          <a:p>
            <a:r>
              <a:rPr lang="nb-NO" sz="1400" dirty="0">
                <a:ea typeface="Calibri" panose="020F0502020204030204" pitchFamily="34" charset="0"/>
              </a:rPr>
              <a:t>Medlemmer i Norge          	</a:t>
            </a:r>
            <a:r>
              <a:rPr lang="nb-NO" sz="1400" b="1" i="1" dirty="0">
                <a:ea typeface="Calibri" panose="020F0502020204030204" pitchFamily="34" charset="0"/>
              </a:rPr>
              <a:t>10.872</a:t>
            </a:r>
            <a:endParaRPr lang="en-US" sz="1400" dirty="0">
              <a:ea typeface="Calibri" panose="020F0502020204030204" pitchFamily="34" charset="0"/>
            </a:endParaRPr>
          </a:p>
          <a:p>
            <a:endParaRPr lang="nb-NO" sz="1400" b="1" i="1" dirty="0">
              <a:ea typeface="Calibri" panose="020F0502020204030204" pitchFamily="34" charset="0"/>
            </a:endParaRPr>
          </a:p>
          <a:p>
            <a:r>
              <a:rPr lang="nb-NO" sz="1400" dirty="0">
                <a:ea typeface="Calibri" panose="020F0502020204030204" pitchFamily="34" charset="0"/>
              </a:rPr>
              <a:t>Klubber i hele verden ca.             	</a:t>
            </a:r>
            <a:r>
              <a:rPr lang="nb-NO" sz="1400" b="1" i="1" dirty="0">
                <a:ea typeface="Calibri" panose="020F0502020204030204" pitchFamily="34" charset="0"/>
              </a:rPr>
              <a:t>35.122</a:t>
            </a:r>
            <a:br>
              <a:rPr lang="nb-NO" sz="1400" b="1" i="1" dirty="0">
                <a:ea typeface="Calibri" panose="020F0502020204030204" pitchFamily="34" charset="0"/>
              </a:rPr>
            </a:br>
            <a:r>
              <a:rPr lang="nb-NO" sz="1400" dirty="0">
                <a:ea typeface="Calibri" panose="020F0502020204030204" pitchFamily="34" charset="0"/>
              </a:rPr>
              <a:t>Medlemmer i hele verden ca.    	</a:t>
            </a:r>
            <a:r>
              <a:rPr lang="nb-NO" sz="1400" b="1" i="1" dirty="0">
                <a:ea typeface="Calibri" panose="020F0502020204030204" pitchFamily="34" charset="0"/>
              </a:rPr>
              <a:t>1.222.340</a:t>
            </a:r>
            <a:endParaRPr lang="en-US" sz="1400" dirty="0">
              <a:ea typeface="Calibri" panose="020F0502020204030204" pitchFamily="34" charset="0"/>
            </a:endParaRPr>
          </a:p>
          <a:p>
            <a:endParaRPr lang="en-US" sz="1400" dirty="0">
              <a:ea typeface="Calibri" panose="020F0502020204030204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2339752" y="1916832"/>
            <a:ext cx="619249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000" b="1" dirty="0">
                <a:solidFill>
                  <a:schemeClr val="hlink"/>
                </a:solidFill>
              </a:rPr>
              <a:t>Del 1: Historikk</a:t>
            </a:r>
          </a:p>
          <a:p>
            <a:pPr>
              <a:spcBef>
                <a:spcPct val="50000"/>
              </a:spcBef>
            </a:pPr>
            <a:br>
              <a:rPr lang="nb-NO" sz="2000" dirty="0"/>
            </a:br>
            <a:r>
              <a:rPr lang="nb-NO" sz="2000" b="1" dirty="0"/>
              <a:t>Del 2: Karmøy Vest Rotary Klubb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/>
              <a:t>Organisering</a:t>
            </a:r>
          </a:p>
          <a:p>
            <a:pPr>
              <a:spcBef>
                <a:spcPct val="50000"/>
              </a:spcBef>
            </a:pPr>
            <a:br>
              <a:rPr lang="nb-NO" sz="2000" dirty="0"/>
            </a:br>
            <a:r>
              <a:rPr lang="nb-NO" sz="2000" b="1" dirty="0"/>
              <a:t>Del 3: Komiteene 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/>
              <a:t>Medlemsutvikling og rekruttering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/>
              <a:t>Opplæring og kommunikasjon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/>
              <a:t>Serviceprosjekter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/>
              <a:t>Distriktsprogrammer               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/>
              <a:t>Rotary Foundation</a:t>
            </a:r>
            <a:br>
              <a:rPr lang="nb-NO" dirty="0"/>
            </a:br>
            <a:endParaRPr lang="en-US" sz="2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323528" y="2002918"/>
            <a:ext cx="1656184" cy="11695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400" b="1" dirty="0"/>
              <a:t>D-2275</a:t>
            </a:r>
            <a:br>
              <a:rPr lang="nb-NO" sz="1400" dirty="0"/>
            </a:br>
            <a:r>
              <a:rPr lang="en-US" sz="1400" dirty="0"/>
              <a:t>Nordmøre</a:t>
            </a:r>
          </a:p>
          <a:p>
            <a:r>
              <a:rPr lang="en-US" sz="1400" dirty="0"/>
              <a:t>Trøndelag</a:t>
            </a:r>
          </a:p>
          <a:p>
            <a:r>
              <a:rPr lang="en-US" sz="1400" dirty="0"/>
              <a:t>Nord-Norge </a:t>
            </a:r>
          </a:p>
          <a:p>
            <a:r>
              <a:rPr lang="en-US" sz="1400" dirty="0"/>
              <a:t>Svalbard</a:t>
            </a:r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323528" y="3429000"/>
            <a:ext cx="1656184" cy="95410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400" b="1" dirty="0"/>
              <a:t>D-2250</a:t>
            </a:r>
            <a:br>
              <a:rPr lang="nb-NO" sz="1400" b="1" dirty="0"/>
            </a:br>
            <a:r>
              <a:rPr lang="nb-NO" sz="1400" dirty="0"/>
              <a:t>Rogaland</a:t>
            </a:r>
            <a:br>
              <a:rPr lang="nb-NO" sz="1400" dirty="0"/>
            </a:br>
            <a:r>
              <a:rPr lang="nb-NO" sz="1400" dirty="0"/>
              <a:t>Hordaland </a:t>
            </a:r>
            <a:br>
              <a:rPr lang="nb-NO" sz="1400" dirty="0"/>
            </a:br>
            <a:r>
              <a:rPr lang="nb-NO" sz="1400" dirty="0"/>
              <a:t>Sogn og Fjordane</a:t>
            </a: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323528" y="4641563"/>
            <a:ext cx="1656184" cy="11695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400" b="1" dirty="0"/>
              <a:t>D-2290</a:t>
            </a:r>
            <a:br>
              <a:rPr lang="nb-NO" sz="1400" b="1" dirty="0"/>
            </a:br>
            <a:r>
              <a:rPr lang="en-US" sz="1400" dirty="0"/>
              <a:t>Vestfold</a:t>
            </a:r>
          </a:p>
          <a:p>
            <a:r>
              <a:rPr lang="en-US" sz="1400" dirty="0"/>
              <a:t>Telemark</a:t>
            </a:r>
            <a:br>
              <a:rPr lang="en-US" sz="1400" dirty="0"/>
            </a:br>
            <a:r>
              <a:rPr lang="en-US" sz="1400" dirty="0"/>
              <a:t>Aust Agder</a:t>
            </a:r>
          </a:p>
          <a:p>
            <a:r>
              <a:rPr lang="en-US" sz="1400" dirty="0"/>
              <a:t>Vest Agder</a:t>
            </a:r>
          </a:p>
        </p:txBody>
      </p:sp>
      <p:sp>
        <p:nvSpPr>
          <p:cNvPr id="53257" name="Text Box 12"/>
          <p:cNvSpPr txBox="1">
            <a:spLocks noChangeArrowheads="1"/>
          </p:cNvSpPr>
          <p:nvPr/>
        </p:nvSpPr>
        <p:spPr bwMode="auto">
          <a:xfrm>
            <a:off x="6667718" y="2002918"/>
            <a:ext cx="1720706" cy="138499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400" b="1" dirty="0"/>
              <a:t>D-2305</a:t>
            </a:r>
            <a:br>
              <a:rPr lang="nb-NO" sz="1400" b="1" dirty="0"/>
            </a:br>
            <a:r>
              <a:rPr lang="en-US" sz="1400" dirty="0"/>
              <a:t>Hedmark</a:t>
            </a:r>
          </a:p>
          <a:p>
            <a:r>
              <a:rPr lang="en-US" sz="1400" dirty="0"/>
              <a:t>Oppland</a:t>
            </a:r>
          </a:p>
          <a:p>
            <a:r>
              <a:rPr lang="en-US" sz="1400" dirty="0"/>
              <a:t>Sunnmøre</a:t>
            </a:r>
          </a:p>
          <a:p>
            <a:r>
              <a:rPr lang="en-US" sz="1400" dirty="0"/>
              <a:t>Romsdal</a:t>
            </a:r>
          </a:p>
          <a:p>
            <a:r>
              <a:rPr lang="nb-NO" sz="1400" dirty="0"/>
              <a:t>Eda, Sverige</a:t>
            </a:r>
            <a:endParaRPr lang="en-US" sz="1400" dirty="0"/>
          </a:p>
        </p:txBody>
      </p:sp>
      <p:sp>
        <p:nvSpPr>
          <p:cNvPr id="53259" name="Text Box 14"/>
          <p:cNvSpPr txBox="1">
            <a:spLocks noChangeArrowheads="1"/>
          </p:cNvSpPr>
          <p:nvPr/>
        </p:nvSpPr>
        <p:spPr bwMode="auto">
          <a:xfrm>
            <a:off x="6667718" y="3684449"/>
            <a:ext cx="1720706" cy="95410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400" b="1" dirty="0"/>
              <a:t>D-2310</a:t>
            </a:r>
            <a:br>
              <a:rPr lang="nb-NO" sz="1400" b="1" dirty="0"/>
            </a:br>
            <a:r>
              <a:rPr lang="nb-NO" sz="1400" dirty="0"/>
              <a:t>Oslo</a:t>
            </a:r>
            <a:br>
              <a:rPr lang="nb-NO" sz="1400" dirty="0"/>
            </a:br>
            <a:r>
              <a:rPr lang="nb-NO" sz="1400" dirty="0"/>
              <a:t>Asker og Bærum</a:t>
            </a:r>
            <a:br>
              <a:rPr lang="nb-NO" sz="1400" dirty="0"/>
            </a:br>
            <a:r>
              <a:rPr lang="nb-NO" sz="1400" dirty="0"/>
              <a:t>Buskerud</a:t>
            </a:r>
          </a:p>
        </p:txBody>
      </p:sp>
      <p:sp>
        <p:nvSpPr>
          <p:cNvPr id="53260" name="Text Box 15"/>
          <p:cNvSpPr txBox="1">
            <a:spLocks noChangeArrowheads="1"/>
          </p:cNvSpPr>
          <p:nvPr/>
        </p:nvSpPr>
        <p:spPr bwMode="auto">
          <a:xfrm>
            <a:off x="6667718" y="4929362"/>
            <a:ext cx="1720706" cy="95410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400" b="1" dirty="0"/>
              <a:t>D-2260</a:t>
            </a:r>
            <a:br>
              <a:rPr lang="nb-NO" sz="1400" b="1" dirty="0"/>
            </a:br>
            <a:r>
              <a:rPr lang="en-US" sz="1400" dirty="0"/>
              <a:t>Østfold</a:t>
            </a:r>
          </a:p>
          <a:p>
            <a:r>
              <a:rPr lang="en-US" sz="1400" dirty="0"/>
              <a:t>Akershus</a:t>
            </a:r>
          </a:p>
          <a:p>
            <a:r>
              <a:rPr lang="nb-NO" sz="1400" dirty="0"/>
              <a:t>Töcksfors, Sverige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55709"/>
            <a:ext cx="4285714" cy="45904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20687" y="1588319"/>
            <a:ext cx="8229600" cy="50239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b-NO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Tjenesteområdene </a:t>
            </a: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”De fire avenyer”</a:t>
            </a:r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67544" y="2381151"/>
            <a:ext cx="8280920" cy="3568129"/>
          </a:xfrm>
        </p:spPr>
        <p:txBody>
          <a:bodyPr>
            <a:noAutofit/>
          </a:bodyPr>
          <a:lstStyle/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nb-NO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Klubbtjeneste</a:t>
            </a:r>
            <a:br>
              <a:rPr lang="nb-NO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i="1" dirty="0">
                <a:latin typeface="Arial" panose="020B0604020202020204" pitchFamily="34" charset="0"/>
                <a:cs typeface="Arial" panose="020B0604020202020204" pitchFamily="34" charset="0"/>
              </a:rPr>
              <a:t>”Å lære våre medmennesker å kjenne og bygge vennskap”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nb-NO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nb-NO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Samfunnstjeneste</a:t>
            </a:r>
            <a:br>
              <a:rPr lang="nb-NO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i="1" dirty="0">
                <a:latin typeface="Arial" panose="020B0604020202020204" pitchFamily="34" charset="0"/>
                <a:cs typeface="Arial" panose="020B0604020202020204" pitchFamily="34" charset="0"/>
              </a:rPr>
              <a:t>”Å søke og virkeliggjøre </a:t>
            </a:r>
            <a:r>
              <a:rPr lang="nb-NO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Rotary’s</a:t>
            </a:r>
            <a:r>
              <a:rPr lang="nb-NO" sz="1400" i="1" dirty="0">
                <a:latin typeface="Arial" panose="020B0604020202020204" pitchFamily="34" charset="0"/>
                <a:cs typeface="Arial" panose="020B0604020202020204" pitchFamily="34" charset="0"/>
              </a:rPr>
              <a:t> idealer i vårt privatliv, yrkesliv og som samfunnsborgere”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nb-NO" sz="1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nb-NO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Yrkestjeneste</a:t>
            </a:r>
            <a:br>
              <a:rPr lang="nb-NO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i="1" dirty="0">
                <a:latin typeface="Arial" panose="020B0604020202020204" pitchFamily="34" charset="0"/>
                <a:cs typeface="Arial" panose="020B0604020202020204" pitchFamily="34" charset="0"/>
              </a:rPr>
              <a:t>”Å stille høye etisk krav til oss selv i yrke og samfunnsliv, og å vise respekt og forståelse for alt nyttig arbeid”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nb-NO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nb-NO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Internasjonal tjeneste</a:t>
            </a:r>
            <a:br>
              <a:rPr lang="nb-NO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i="1" dirty="0">
                <a:latin typeface="Arial" panose="020B0604020202020204" pitchFamily="34" charset="0"/>
                <a:cs typeface="Arial" panose="020B0604020202020204" pitchFamily="34" charset="0"/>
              </a:rPr>
              <a:t>”Å arbeide for internasjonal forståelse og fred gjennom vennskap over landegrenser mellom mennesker fra forskjellige yrker”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/>
          </p:cNvSpPr>
          <p:nvPr>
            <p:ph idx="1"/>
          </p:nvPr>
        </p:nvSpPr>
        <p:spPr>
          <a:xfrm>
            <a:off x="467544" y="1700808"/>
            <a:ext cx="7366000" cy="4422775"/>
          </a:xfrm>
        </p:spPr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Rotary i dag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Ca. 1,2 millioner medlemmer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Ca. 32.000 Rotary klubber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Ca. 165 land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Kvinner ble medlemmer først i 1987.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Den kategori i Rotary som vokser hurtigst.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Ca. 2.000 kvinnelige klubbpresidenter</a:t>
            </a:r>
            <a:b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Vårt distrikt hadde sin første kvinnelige Guvernør i 2006/07.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>
          <a:xfrm>
            <a:off x="423144" y="1533227"/>
            <a:ext cx="5250865" cy="708025"/>
          </a:xfrm>
        </p:spPr>
        <p:txBody>
          <a:bodyPr>
            <a:normAutofit/>
          </a:bodyPr>
          <a:lstStyle/>
          <a:p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ROTARYKLUBB.  </a:t>
            </a:r>
            <a:r>
              <a:rPr lang="nb-N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Hva er det?</a:t>
            </a: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395288" y="3933527"/>
            <a:ext cx="1368425" cy="1873250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nb-NO"/>
              <a:t>Komite</a:t>
            </a:r>
            <a:endParaRPr lang="en-US"/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2124075" y="3933527"/>
            <a:ext cx="1368425" cy="1873250"/>
          </a:xfrm>
          <a:prstGeom prst="rect">
            <a:avLst/>
          </a:prstGeom>
          <a:gradFill rotWithShape="1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nb-NO"/>
              <a:t>Komite</a:t>
            </a:r>
            <a:endParaRPr lang="en-US"/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3851275" y="3933527"/>
            <a:ext cx="1366838" cy="1873250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nb-NO"/>
              <a:t>Komite</a:t>
            </a:r>
            <a:endParaRPr lang="en-US"/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5580063" y="3933527"/>
            <a:ext cx="1439862" cy="187325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nb-NO"/>
              <a:t>Komite</a:t>
            </a:r>
            <a:endParaRPr lang="en-US"/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395288" y="2277765"/>
            <a:ext cx="8280400" cy="1366837"/>
          </a:xfrm>
          <a:prstGeom prst="rect">
            <a:avLst/>
          </a:prstGeom>
          <a:gradFill rotWithShape="1">
            <a:gsLst>
              <a:gs pos="0">
                <a:srgbClr val="6F7035"/>
              </a:gs>
              <a:gs pos="50000">
                <a:srgbClr val="EFF272"/>
              </a:gs>
              <a:gs pos="100000">
                <a:srgbClr val="6F7035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FF27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nb-NO" sz="4000" b="1"/>
              <a:t>Rotary Klubb</a:t>
            </a:r>
            <a:endParaRPr lang="en-US" sz="2000" b="1"/>
          </a:p>
        </p:txBody>
      </p:sp>
      <p:sp>
        <p:nvSpPr>
          <p:cNvPr id="58375" name="Line 8"/>
          <p:cNvSpPr>
            <a:spLocks noChangeShapeType="1"/>
          </p:cNvSpPr>
          <p:nvPr/>
        </p:nvSpPr>
        <p:spPr bwMode="auto">
          <a:xfrm>
            <a:off x="1187450" y="3501727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8376" name="Line 9"/>
          <p:cNvSpPr>
            <a:spLocks noChangeShapeType="1"/>
          </p:cNvSpPr>
          <p:nvPr/>
        </p:nvSpPr>
        <p:spPr bwMode="auto">
          <a:xfrm>
            <a:off x="4500563" y="3501727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8377" name="Line 10"/>
          <p:cNvSpPr>
            <a:spLocks noChangeShapeType="1"/>
          </p:cNvSpPr>
          <p:nvPr/>
        </p:nvSpPr>
        <p:spPr bwMode="auto">
          <a:xfrm>
            <a:off x="6300788" y="3501727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8378" name="Line 11"/>
          <p:cNvSpPr>
            <a:spLocks noChangeShapeType="1"/>
          </p:cNvSpPr>
          <p:nvPr/>
        </p:nvSpPr>
        <p:spPr bwMode="auto">
          <a:xfrm>
            <a:off x="8101013" y="3501727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8379" name="Rectangle 12"/>
          <p:cNvSpPr>
            <a:spLocks noChangeArrowheads="1"/>
          </p:cNvSpPr>
          <p:nvPr/>
        </p:nvSpPr>
        <p:spPr bwMode="auto">
          <a:xfrm>
            <a:off x="539750" y="6165552"/>
            <a:ext cx="8137525" cy="431800"/>
          </a:xfrm>
          <a:prstGeom prst="rect">
            <a:avLst/>
          </a:prstGeom>
          <a:gradFill rotWithShape="1">
            <a:gsLst>
              <a:gs pos="0">
                <a:srgbClr val="201C72"/>
              </a:gs>
              <a:gs pos="50000">
                <a:srgbClr val="453CF6"/>
              </a:gs>
              <a:gs pos="100000">
                <a:srgbClr val="201C72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453CF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nb-NO" sz="2800" b="1">
                <a:solidFill>
                  <a:schemeClr val="bg1"/>
                </a:solidFill>
              </a:rPr>
              <a:t>MEDLEMMENE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58380" name="Line 13"/>
          <p:cNvSpPr>
            <a:spLocks noChangeShapeType="1"/>
          </p:cNvSpPr>
          <p:nvPr/>
        </p:nvSpPr>
        <p:spPr bwMode="auto">
          <a:xfrm>
            <a:off x="6372225" y="580519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8381" name="Line 14"/>
          <p:cNvSpPr>
            <a:spLocks noChangeShapeType="1"/>
          </p:cNvSpPr>
          <p:nvPr/>
        </p:nvSpPr>
        <p:spPr bwMode="auto">
          <a:xfrm>
            <a:off x="4643438" y="580519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8382" name="Line 15"/>
          <p:cNvSpPr>
            <a:spLocks noChangeShapeType="1"/>
          </p:cNvSpPr>
          <p:nvPr/>
        </p:nvSpPr>
        <p:spPr bwMode="auto">
          <a:xfrm>
            <a:off x="2916238" y="580519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8383" name="Line 16"/>
          <p:cNvSpPr>
            <a:spLocks noChangeShapeType="1"/>
          </p:cNvSpPr>
          <p:nvPr/>
        </p:nvSpPr>
        <p:spPr bwMode="auto">
          <a:xfrm>
            <a:off x="1187450" y="580519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8384" name="Rectangle 17"/>
          <p:cNvSpPr>
            <a:spLocks noChangeArrowheads="1"/>
          </p:cNvSpPr>
          <p:nvPr/>
        </p:nvSpPr>
        <p:spPr bwMode="auto">
          <a:xfrm>
            <a:off x="7380288" y="3933527"/>
            <a:ext cx="1439862" cy="1873250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nb-NO"/>
              <a:t>Komite</a:t>
            </a:r>
            <a:endParaRPr lang="en-US"/>
          </a:p>
        </p:txBody>
      </p:sp>
      <p:sp>
        <p:nvSpPr>
          <p:cNvPr id="58385" name="Line 18"/>
          <p:cNvSpPr>
            <a:spLocks noChangeShapeType="1"/>
          </p:cNvSpPr>
          <p:nvPr/>
        </p:nvSpPr>
        <p:spPr bwMode="auto">
          <a:xfrm>
            <a:off x="2843213" y="3501727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8386" name="Line 19"/>
          <p:cNvSpPr>
            <a:spLocks noChangeShapeType="1"/>
          </p:cNvSpPr>
          <p:nvPr/>
        </p:nvSpPr>
        <p:spPr bwMode="auto">
          <a:xfrm>
            <a:off x="8027988" y="580519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46801"/>
            <a:ext cx="3637645" cy="2448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1268760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/>
              <a:t>karmoy-vest.rotary.no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492" y="1557278"/>
            <a:ext cx="3636924" cy="24477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73818" y="1278750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/>
              <a:t>rotary.no</a:t>
            </a:r>
            <a:endParaRPr lang="en-US" sz="1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492" y="4365104"/>
            <a:ext cx="3637646" cy="24482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5245" y="4076054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/>
              <a:t>rotary.org</a:t>
            </a:r>
            <a:endParaRPr lang="en-US" sz="1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9" y="4357071"/>
            <a:ext cx="3649580" cy="24563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78254" y="4091181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/>
              <a:t>d2250.rotary.no</a:t>
            </a:r>
            <a:endParaRPr lang="en-US" sz="12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/>
          <p:cNvSpPr>
            <a:spLocks noChangeArrowheads="1"/>
          </p:cNvSpPr>
          <p:nvPr/>
        </p:nvSpPr>
        <p:spPr bwMode="auto">
          <a:xfrm rot="-1014445">
            <a:off x="1088391" y="2161911"/>
            <a:ext cx="6892420" cy="33131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nb-NO" sz="3600" b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Du ønskes med dette </a:t>
            </a:r>
          </a:p>
          <a:p>
            <a:pPr algn="ctr" eaLnBrk="0" hangingPunct="0"/>
            <a:r>
              <a:rPr lang="nb-NO" sz="3600" b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velkommen i</a:t>
            </a:r>
          </a:p>
          <a:p>
            <a:pPr algn="ctr" eaLnBrk="0" hangingPunct="0"/>
            <a:r>
              <a:rPr lang="nb-NO" sz="4400" b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Karmøy Vest Rotaryklubb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539552" y="1628800"/>
            <a:ext cx="799288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000" b="1" dirty="0"/>
              <a:t>HVA ER ROTARY</a:t>
            </a:r>
            <a:r>
              <a:rPr lang="nb-NO" sz="2000" dirty="0"/>
              <a:t>?</a:t>
            </a:r>
          </a:p>
          <a:p>
            <a:endParaRPr lang="nb-NO" b="1" dirty="0"/>
          </a:p>
          <a:p>
            <a:r>
              <a:rPr lang="nb-NO" b="1" dirty="0"/>
              <a:t>DONG KURN LEE </a:t>
            </a:r>
            <a:r>
              <a:rPr lang="nb-NO" dirty="0"/>
              <a:t>(Korea): </a:t>
            </a:r>
            <a:r>
              <a:rPr lang="nb-NO" i="1" dirty="0"/>
              <a:t>Tidligere verdenspresident.</a:t>
            </a:r>
          </a:p>
          <a:p>
            <a:endParaRPr lang="nb-NO" dirty="0"/>
          </a:p>
          <a:p>
            <a:r>
              <a:rPr lang="nb-NO" dirty="0"/>
              <a:t>Rotary gir deg muligheten til å knytte nye forbindelser, men enda viktigere </a:t>
            </a:r>
            <a:br>
              <a:rPr lang="nb-NO" dirty="0"/>
            </a:br>
            <a:r>
              <a:rPr lang="nb-NO" dirty="0"/>
              <a:t>er det at Rotary gir deg anledning til å bidra med noe i samfunnet. </a:t>
            </a:r>
          </a:p>
          <a:p>
            <a:endParaRPr lang="nb-NO" dirty="0"/>
          </a:p>
          <a:p>
            <a:r>
              <a:rPr lang="nb-NO" dirty="0"/>
              <a:t>Rotary betyr muligheten til å hjelpe dem som er mindre priviligert enn oss. </a:t>
            </a:r>
          </a:p>
          <a:p>
            <a:endParaRPr lang="nb-NO" dirty="0"/>
          </a:p>
          <a:p>
            <a:r>
              <a:rPr lang="nb-NO" dirty="0"/>
              <a:t>De ukentlige møtene er en mulighet for deg til å møte venner, til å tenke på andre og til å gi en gave.</a:t>
            </a:r>
          </a:p>
          <a:p>
            <a:endParaRPr lang="nb-NO" dirty="0"/>
          </a:p>
          <a:p>
            <a:r>
              <a:rPr lang="nb-NO" dirty="0"/>
              <a:t>Vi trenger alle dette.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4441825" y="4492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b-NO" sz="2000" dirty="0">
              <a:latin typeface="Comic Sans MS" pitchFamily="66" charset="0"/>
            </a:endParaRP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6228186" y="5085184"/>
            <a:ext cx="23030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b="1" dirty="0"/>
              <a:t>Christin Landmark </a:t>
            </a:r>
            <a:br>
              <a:rPr lang="nb-NO" b="1" dirty="0"/>
            </a:br>
            <a:r>
              <a:rPr lang="nb-NO" dirty="0"/>
              <a:t>Guvernør D-2250</a:t>
            </a:r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3563888" y="5158209"/>
            <a:ext cx="21602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b="1" dirty="0"/>
              <a:t>Torbjørn Lund</a:t>
            </a:r>
            <a:br>
              <a:rPr lang="nb-NO" b="1" dirty="0"/>
            </a:br>
            <a:r>
              <a:rPr lang="nb-NO" dirty="0"/>
              <a:t>Klubbpresident 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539750" y="5158209"/>
            <a:ext cx="2376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b="1" dirty="0"/>
              <a:t>Ian H.S. </a:t>
            </a:r>
            <a:r>
              <a:rPr lang="nb-NO" b="1"/>
              <a:t>Risely</a:t>
            </a:r>
            <a:br>
              <a:rPr lang="nb-NO" dirty="0"/>
            </a:br>
            <a:r>
              <a:rPr lang="nb-NO" dirty="0"/>
              <a:t>Verdenspresident</a:t>
            </a:r>
          </a:p>
        </p:txBody>
      </p:sp>
      <p:sp>
        <p:nvSpPr>
          <p:cNvPr id="35851" name="Rectangle 8"/>
          <p:cNvSpPr>
            <a:spLocks noChangeArrowheads="1"/>
          </p:cNvSpPr>
          <p:nvPr/>
        </p:nvSpPr>
        <p:spPr bwMode="auto">
          <a:xfrm>
            <a:off x="2447479" y="1683891"/>
            <a:ext cx="4320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b-NO" sz="2400" b="1" dirty="0"/>
              <a:t>ROTARYÅRET 2016-2017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FB84C-5ECE-48B1-8291-72A9ACC00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66" y="2429000"/>
            <a:ext cx="2666667" cy="2000000"/>
          </a:xfrm>
          <a:prstGeom prst="rect">
            <a:avLst/>
          </a:prstGeom>
        </p:spPr>
      </p:pic>
    </p:spTree>
  </p:cSld>
  <p:clrMapOvr>
    <a:masterClrMapping/>
  </p:clrMapOvr>
  <p:transition advTm="12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/>
          </p:cNvSpPr>
          <p:nvPr>
            <p:ph type="body" sz="half" idx="1"/>
          </p:nvPr>
        </p:nvSpPr>
        <p:spPr>
          <a:xfrm>
            <a:off x="539552" y="1628800"/>
            <a:ext cx="4968552" cy="4370363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Del 1:  </a:t>
            </a:r>
            <a:r>
              <a:rPr lang="nb-N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Rotary’s</a:t>
            </a: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 historie</a:t>
            </a:r>
            <a:b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000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Paul </a:t>
            </a:r>
            <a:r>
              <a:rPr lang="nb-NO" sz="1800" dirty="0" err="1">
                <a:latin typeface="Arial" panose="020B0604020202020204" pitchFamily="34" charset="0"/>
                <a:cs typeface="Arial" panose="020B0604020202020204" pitchFamily="34" charset="0"/>
              </a:rPr>
              <a:t>Percy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 Harris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Advokat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Chicago, USA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Fikk idéen til en klubb med mennesker fra forskjellige yrker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Gjenskape vennskap </a:t>
            </a:r>
            <a:r>
              <a:rPr lang="nb-NO" sz="1800" dirty="0" err="1">
                <a:latin typeface="Arial" panose="020B0604020202020204" pitchFamily="34" charset="0"/>
                <a:cs typeface="Arial" panose="020B0604020202020204" pitchFamily="34" charset="0"/>
              </a:rPr>
              <a:t>blandt</a:t>
            </a: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 forretningsfolk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Grunnlagt 23. februar 1905.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nb-NO" sz="1800" dirty="0">
                <a:latin typeface="Arial" panose="020B0604020202020204" pitchFamily="34" charset="0"/>
                <a:cs typeface="Arial" panose="020B0604020202020204" pitchFamily="34" charset="0"/>
              </a:rPr>
              <a:t>Døde 1947</a:t>
            </a:r>
          </a:p>
        </p:txBody>
      </p:sp>
      <p:pic>
        <p:nvPicPr>
          <p:cNvPr id="37891" name="Picture 4" descr="pharri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1628800"/>
            <a:ext cx="297973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2852936"/>
            <a:ext cx="4716016" cy="251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2"/>
          <p:cNvSpPr>
            <a:spLocks noGrp="1"/>
          </p:cNvSpPr>
          <p:nvPr>
            <p:ph idx="1"/>
          </p:nvPr>
        </p:nvSpPr>
        <p:spPr>
          <a:xfrm>
            <a:off x="468313" y="1530350"/>
            <a:ext cx="7920037" cy="4419600"/>
          </a:xfrm>
        </p:spPr>
        <p:txBody>
          <a:bodyPr/>
          <a:lstStyle/>
          <a:p>
            <a:pPr>
              <a:buClr>
                <a:srgbClr val="0000CC"/>
              </a:buClr>
              <a:buFont typeface="Arial" charset="0"/>
              <a:buNone/>
            </a:pPr>
            <a:endParaRPr lang="nb-NO" sz="2800" dirty="0">
              <a:solidFill>
                <a:srgbClr val="0000CC"/>
              </a:solidFill>
            </a:endParaRPr>
          </a:p>
          <a:p>
            <a:pPr>
              <a:buClr>
                <a:srgbClr val="0000CC"/>
              </a:buClr>
              <a:buFont typeface="Arial" charset="0"/>
              <a:buNone/>
            </a:pPr>
            <a:r>
              <a:rPr lang="nb-NO" sz="2800" dirty="0">
                <a:solidFill>
                  <a:srgbClr val="0000CC"/>
                </a:solidFill>
              </a:rPr>
              <a:t>       </a:t>
            </a:r>
            <a:endParaRPr lang="nb-NO" b="1" u="sng" dirty="0">
              <a:solidFill>
                <a:srgbClr val="0000CC"/>
              </a:solidFill>
            </a:endParaRPr>
          </a:p>
          <a:p>
            <a:pPr>
              <a:buClr>
                <a:srgbClr val="0000CC"/>
              </a:buClr>
              <a:buFont typeface="Arial" charset="0"/>
              <a:buNone/>
            </a:pPr>
            <a:r>
              <a:rPr lang="nb-NO" sz="3600" dirty="0">
                <a:solidFill>
                  <a:srgbClr val="0000CC"/>
                </a:solidFill>
              </a:rPr>
              <a:t>                 </a:t>
            </a:r>
            <a:endParaRPr lang="nb-NO" sz="2000" dirty="0">
              <a:solidFill>
                <a:srgbClr val="0000CC"/>
              </a:solidFill>
            </a:endParaRPr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-180528" y="1546766"/>
            <a:ext cx="816133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en-US" sz="4000" dirty="0">
              <a:latin typeface="Calibri" pitchFamily="34" charset="0"/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539552" y="1628800"/>
            <a:ext cx="698445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Utbredelsen av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Rotary</a:t>
            </a:r>
          </a:p>
          <a:p>
            <a:pPr eaLnBrk="0" hangingPunct="0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startet i  Midtvesten, i Chicago, Illinois, USA,</a:t>
            </a:r>
            <a:b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   og spredte seg raskt både innenfor USA og til andre land </a:t>
            </a:r>
          </a:p>
          <a:p>
            <a:pPr eaLnBrk="0" hangingPunct="0">
              <a:lnSpc>
                <a:spcPct val="110000"/>
              </a:lnSpc>
            </a:pP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Rotary International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består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 dag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0" hangingPunct="0">
              <a:lnSpc>
                <a:spcPct val="11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1,2 mill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medlemmer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 over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35 000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klubber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200 land og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geografiske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områder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0" hangingPunct="0">
              <a:lnSpc>
                <a:spcPct val="1100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er ca. 530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distrikter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verdensbasis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</a:p>
          <a:p>
            <a:pPr eaLnBrk="0" hangingPunct="0">
              <a:lnSpc>
                <a:spcPct val="110000"/>
              </a:lnSpc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gjennomsnittlig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60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klubber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hvert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distrikt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5191" y="568176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(Alle tall er pr. 31.01.2016)</a:t>
            </a:r>
            <a:r>
              <a:rPr lang="en-US" sz="1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sz="12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Antall klubber i hele verden:            </a:t>
            </a:r>
            <a:r>
              <a:rPr lang="nb-NO" sz="1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35.122</a:t>
            </a:r>
            <a:br>
              <a:rPr lang="nb-NO" sz="1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Antall medlemmer i hele verden:    </a:t>
            </a:r>
            <a:r>
              <a:rPr lang="nb-NO" sz="1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1.222.340</a:t>
            </a: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idx="1"/>
          </p:nvPr>
        </p:nvSpPr>
        <p:spPr>
          <a:xfrm>
            <a:off x="468313" y="1557338"/>
            <a:ext cx="7920037" cy="4419600"/>
          </a:xfrm>
        </p:spPr>
        <p:txBody>
          <a:bodyPr/>
          <a:lstStyle/>
          <a:p>
            <a:pPr>
              <a:buClr>
                <a:srgbClr val="0000CC"/>
              </a:buClr>
              <a:buFont typeface="Arial" charset="0"/>
              <a:buNone/>
            </a:pPr>
            <a:endParaRPr lang="nb-NO" sz="2800">
              <a:solidFill>
                <a:srgbClr val="0000CC"/>
              </a:solidFill>
            </a:endParaRPr>
          </a:p>
          <a:p>
            <a:pPr>
              <a:buClr>
                <a:srgbClr val="0000CC"/>
              </a:buClr>
              <a:buFont typeface="Arial" charset="0"/>
              <a:buNone/>
            </a:pPr>
            <a:r>
              <a:rPr lang="nb-NO" sz="2800">
                <a:solidFill>
                  <a:srgbClr val="0000CC"/>
                </a:solidFill>
              </a:rPr>
              <a:t>       </a:t>
            </a:r>
            <a:endParaRPr lang="nb-NO" b="1" u="sng">
              <a:solidFill>
                <a:srgbClr val="0000CC"/>
              </a:solidFill>
            </a:endParaRPr>
          </a:p>
          <a:p>
            <a:pPr>
              <a:buClr>
                <a:srgbClr val="0000CC"/>
              </a:buClr>
              <a:buFont typeface="Arial" charset="0"/>
              <a:buNone/>
            </a:pPr>
            <a:r>
              <a:rPr lang="nb-NO" sz="3600">
                <a:solidFill>
                  <a:srgbClr val="0000CC"/>
                </a:solidFill>
              </a:rPr>
              <a:t>                 </a:t>
            </a:r>
            <a:endParaRPr lang="nb-NO" sz="2000">
              <a:solidFill>
                <a:srgbClr val="0000CC"/>
              </a:solidFill>
            </a:endParaRPr>
          </a:p>
        </p:txBody>
      </p:sp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539552" y="1589366"/>
            <a:ext cx="4260850" cy="247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nb-NO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Rotary’s</a:t>
            </a:r>
            <a:r>
              <a:rPr lang="nb-NO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Etiske Lover</a:t>
            </a:r>
          </a:p>
          <a:p>
            <a:pPr eaLnBrk="0" hangingPunct="0">
              <a:lnSpc>
                <a:spcPct val="120000"/>
              </a:lnSpc>
            </a:pPr>
            <a:endParaRPr lang="nb-NO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lnSpc>
                <a:spcPct val="120000"/>
              </a:lnSpc>
            </a:pPr>
            <a:r>
              <a:rPr lang="nb-NO" dirty="0"/>
              <a:t>Vedtatt i 1915 viser </a:t>
            </a:r>
            <a:r>
              <a:rPr lang="nb-NO" dirty="0" err="1"/>
              <a:t>Rotary’s</a:t>
            </a:r>
            <a:r>
              <a:rPr lang="nb-NO" dirty="0"/>
              <a:t> </a:t>
            </a:r>
            <a:br>
              <a:rPr lang="nb-NO" dirty="0"/>
            </a:br>
            <a:r>
              <a:rPr lang="nb-NO" b="1" dirty="0"/>
              <a:t>lederskap</a:t>
            </a:r>
            <a:r>
              <a:rPr lang="nb-NO" dirty="0"/>
              <a:t> i å bekjempe korrupsjon </a:t>
            </a:r>
            <a:br>
              <a:rPr lang="nb-NO" dirty="0"/>
            </a:br>
            <a:r>
              <a:rPr lang="nb-NO" dirty="0"/>
              <a:t>og urettferdig praksis i forretningslivet</a:t>
            </a:r>
            <a:r>
              <a:rPr lang="en-US" dirty="0"/>
              <a:t> </a:t>
            </a:r>
            <a:r>
              <a:rPr lang="nb-NO" dirty="0"/>
              <a:t>gjennom mange år.</a:t>
            </a:r>
          </a:p>
          <a:p>
            <a:pPr eaLnBrk="0" hangingPunct="0">
              <a:lnSpc>
                <a:spcPct val="110000"/>
              </a:lnSpc>
            </a:pPr>
            <a:endParaRPr lang="nb-NO" sz="2000" dirty="0"/>
          </a:p>
        </p:txBody>
      </p:sp>
      <p:pic>
        <p:nvPicPr>
          <p:cNvPr id="39941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1482" y="1892300"/>
            <a:ext cx="36449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idx="1"/>
          </p:nvPr>
        </p:nvSpPr>
        <p:spPr>
          <a:xfrm>
            <a:off x="468313" y="1530350"/>
            <a:ext cx="7920037" cy="4419600"/>
          </a:xfrm>
        </p:spPr>
        <p:txBody>
          <a:bodyPr/>
          <a:lstStyle/>
          <a:p>
            <a:pPr>
              <a:buClr>
                <a:srgbClr val="0000CC"/>
              </a:buClr>
              <a:buFont typeface="Arial" charset="0"/>
              <a:buNone/>
            </a:pPr>
            <a:endParaRPr lang="nb-NO" sz="2800">
              <a:solidFill>
                <a:srgbClr val="0000CC"/>
              </a:solidFill>
            </a:endParaRPr>
          </a:p>
          <a:p>
            <a:pPr>
              <a:buClr>
                <a:srgbClr val="0000CC"/>
              </a:buClr>
              <a:buFont typeface="Arial" charset="0"/>
              <a:buNone/>
            </a:pPr>
            <a:r>
              <a:rPr lang="nb-NO" sz="2800">
                <a:solidFill>
                  <a:srgbClr val="0000CC"/>
                </a:solidFill>
              </a:rPr>
              <a:t>       </a:t>
            </a:r>
            <a:endParaRPr lang="nb-NO" b="1" u="sng">
              <a:solidFill>
                <a:srgbClr val="0000CC"/>
              </a:solidFill>
            </a:endParaRPr>
          </a:p>
          <a:p>
            <a:pPr>
              <a:buClr>
                <a:srgbClr val="0000CC"/>
              </a:buClr>
              <a:buFont typeface="Arial" charset="0"/>
              <a:buNone/>
            </a:pPr>
            <a:r>
              <a:rPr lang="nb-NO" sz="3600">
                <a:solidFill>
                  <a:srgbClr val="0000CC"/>
                </a:solidFill>
              </a:rPr>
              <a:t>                 </a:t>
            </a:r>
            <a:endParaRPr lang="nb-NO" sz="2000">
              <a:solidFill>
                <a:srgbClr val="0000CC"/>
              </a:solidFill>
            </a:endParaRPr>
          </a:p>
        </p:txBody>
      </p:sp>
      <p:pic>
        <p:nvPicPr>
          <p:cNvPr id="4096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1659260"/>
            <a:ext cx="3744913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8" name="Oval 16"/>
          <p:cNvSpPr>
            <a:spLocks noChangeArrowheads="1"/>
          </p:cNvSpPr>
          <p:nvPr/>
        </p:nvSpPr>
        <p:spPr bwMode="auto">
          <a:xfrm rot="-797448">
            <a:off x="614549" y="4141973"/>
            <a:ext cx="3739778" cy="2094654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nb-NO" sz="2000" b="1" dirty="0">
                <a:solidFill>
                  <a:schemeClr val="bg1"/>
                </a:solidFill>
                <a:latin typeface="Verdana" pitchFamily="34" charset="0"/>
              </a:rPr>
              <a:t>Du</a:t>
            </a:r>
            <a:r>
              <a:rPr lang="nb-NO" sz="1600" b="1" dirty="0">
                <a:solidFill>
                  <a:schemeClr val="bg1"/>
                </a:solidFill>
                <a:latin typeface="Verdana" pitchFamily="34" charset="0"/>
              </a:rPr>
              <a:t> er ditt yrkes </a:t>
            </a:r>
          </a:p>
          <a:p>
            <a:pPr algn="ctr" eaLnBrk="0" hangingPunct="0"/>
            <a:r>
              <a:rPr lang="nb-NO" sz="1600" b="1" dirty="0">
                <a:solidFill>
                  <a:schemeClr val="bg1"/>
                </a:solidFill>
                <a:latin typeface="Verdana" pitchFamily="34" charset="0"/>
              </a:rPr>
              <a:t>representant</a:t>
            </a:r>
          </a:p>
          <a:p>
            <a:pPr algn="ctr" eaLnBrk="0" hangingPunct="0"/>
            <a:r>
              <a:rPr lang="nb-NO" sz="1600" b="1" dirty="0">
                <a:solidFill>
                  <a:schemeClr val="bg1"/>
                </a:solidFill>
                <a:latin typeface="Verdana" pitchFamily="34" charset="0"/>
              </a:rPr>
              <a:t>i Rotary </a:t>
            </a:r>
          </a:p>
          <a:p>
            <a:pPr algn="ctr" eaLnBrk="0" hangingPunct="0"/>
            <a:r>
              <a:rPr lang="nb-NO" sz="1600" b="1" dirty="0">
                <a:solidFill>
                  <a:schemeClr val="bg1"/>
                </a:solidFill>
                <a:latin typeface="Verdana" pitchFamily="34" charset="0"/>
              </a:rPr>
              <a:t>- og </a:t>
            </a:r>
            <a:r>
              <a:rPr lang="nb-NO" sz="1600" b="1" dirty="0" err="1">
                <a:solidFill>
                  <a:schemeClr val="bg1"/>
                </a:solidFill>
                <a:latin typeface="Verdana" pitchFamily="34" charset="0"/>
              </a:rPr>
              <a:t>Rotary’s</a:t>
            </a:r>
            <a:r>
              <a:rPr lang="nb-NO" sz="1600" b="1" dirty="0">
                <a:solidFill>
                  <a:schemeClr val="bg1"/>
                </a:solidFill>
                <a:latin typeface="Verdana" pitchFamily="34" charset="0"/>
              </a:rPr>
              <a:t> representant</a:t>
            </a:r>
          </a:p>
          <a:p>
            <a:pPr algn="ctr" eaLnBrk="0" hangingPunct="0"/>
            <a:r>
              <a:rPr lang="nb-NO" sz="1600" b="1" dirty="0">
                <a:solidFill>
                  <a:schemeClr val="bg1"/>
                </a:solidFill>
                <a:latin typeface="Verdana" pitchFamily="34" charset="0"/>
              </a:rPr>
              <a:t>i </a:t>
            </a:r>
            <a:r>
              <a:rPr lang="nb-NO" sz="2000" b="1" dirty="0">
                <a:solidFill>
                  <a:schemeClr val="bg1"/>
                </a:solidFill>
                <a:latin typeface="Verdana" pitchFamily="34" charset="0"/>
              </a:rPr>
              <a:t>ditt</a:t>
            </a:r>
            <a:r>
              <a:rPr lang="nb-NO" sz="1600" b="1" dirty="0">
                <a:solidFill>
                  <a:schemeClr val="bg1"/>
                </a:solidFill>
                <a:latin typeface="Verdana" pitchFamily="34" charset="0"/>
              </a:rPr>
              <a:t> yrke</a:t>
            </a:r>
            <a:endParaRPr lang="en-US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0968" name="Text Box 18"/>
          <p:cNvSpPr txBox="1">
            <a:spLocks noChangeArrowheads="1"/>
          </p:cNvSpPr>
          <p:nvPr/>
        </p:nvSpPr>
        <p:spPr bwMode="auto">
          <a:xfrm>
            <a:off x="515100" y="1628800"/>
            <a:ext cx="4032250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Yrkesklassifisering</a:t>
            </a:r>
          </a:p>
          <a:p>
            <a:endParaRPr lang="nb-NO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nb-NO" b="1" dirty="0"/>
              <a:t>Klassifiseringsbasert medlemskap</a:t>
            </a:r>
          </a:p>
          <a:p>
            <a:r>
              <a:rPr lang="nb-NO" dirty="0"/>
              <a:t>var et av </a:t>
            </a:r>
            <a:r>
              <a:rPr lang="nb-NO" dirty="0" err="1"/>
              <a:t>Rotary’s</a:t>
            </a:r>
            <a:r>
              <a:rPr lang="nb-NO" dirty="0"/>
              <a:t> suksessrike kjennetegn og dannet grunnlaget for en svært sterk vekst de første årene</a:t>
            </a:r>
            <a:endParaRPr lang="nb-NO" b="1" dirty="0"/>
          </a:p>
          <a:p>
            <a:pPr>
              <a:spcBef>
                <a:spcPct val="50000"/>
              </a:spcBef>
            </a:pPr>
            <a:endParaRPr lang="nb-NO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/>
          </p:cNvSpPr>
          <p:nvPr>
            <p:ph idx="1"/>
          </p:nvPr>
        </p:nvSpPr>
        <p:spPr>
          <a:xfrm>
            <a:off x="539552" y="1628800"/>
            <a:ext cx="8424936" cy="3321050"/>
          </a:xfrm>
        </p:spPr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nb-N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Rotary’s</a:t>
            </a: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 historie</a:t>
            </a:r>
          </a:p>
          <a:p>
            <a:pPr marL="0" indent="0">
              <a:buClr>
                <a:schemeClr val="tx1"/>
              </a:buClr>
              <a:buNone/>
            </a:pP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Ledere fra forskjellige foretak møtes regelmessig</a:t>
            </a:r>
            <a:b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Treffes i kameratslig ånd for å lære hverandre å kjenne</a:t>
            </a:r>
            <a:b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Støtte hverandre i hederlig virksomhet</a:t>
            </a:r>
            <a:b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En representant for hver bransje eller yrke</a:t>
            </a:r>
            <a:b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Treffes hver uke på hverandres arbeidssted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447</Words>
  <Application>Microsoft Office PowerPoint</Application>
  <PresentationFormat>On-screen Show (4:3)</PresentationFormat>
  <Paragraphs>224</Paragraphs>
  <Slides>25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Monotype Corsiva</vt:lpstr>
      <vt:lpstr>Verdana</vt:lpstr>
      <vt:lpstr>Wingdings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Tjenesteområdene ”De fire avenyer”</vt:lpstr>
      <vt:lpstr>PowerPoint Presentation</vt:lpstr>
      <vt:lpstr>ROTARYKLUBB.  Hva er det? 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Charlotte</dc:creator>
  <cp:lastModifiedBy>GAMESUPPLY AS Charlotte Nielsen</cp:lastModifiedBy>
  <cp:revision>118</cp:revision>
  <dcterms:created xsi:type="dcterms:W3CDTF">2011-10-13T06:22:20Z</dcterms:created>
  <dcterms:modified xsi:type="dcterms:W3CDTF">2017-11-20T10:39:05Z</dcterms:modified>
</cp:coreProperties>
</file>