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61" r:id="rId3"/>
    <p:sldId id="288" r:id="rId4"/>
    <p:sldId id="286" r:id="rId5"/>
    <p:sldId id="290" r:id="rId6"/>
    <p:sldId id="291" r:id="rId7"/>
    <p:sldId id="292" r:id="rId8"/>
    <p:sldId id="293" r:id="rId9"/>
    <p:sldId id="295" r:id="rId10"/>
    <p:sldId id="296" r:id="rId11"/>
    <p:sldId id="322" r:id="rId12"/>
    <p:sldId id="298" r:id="rId13"/>
    <p:sldId id="299" r:id="rId14"/>
    <p:sldId id="300" r:id="rId15"/>
    <p:sldId id="301" r:id="rId16"/>
    <p:sldId id="302" r:id="rId17"/>
    <p:sldId id="305" r:id="rId18"/>
    <p:sldId id="304" r:id="rId19"/>
    <p:sldId id="316" r:id="rId20"/>
    <p:sldId id="318" r:id="rId21"/>
    <p:sldId id="308" r:id="rId22"/>
    <p:sldId id="309" r:id="rId23"/>
    <p:sldId id="310" r:id="rId24"/>
    <p:sldId id="311" r:id="rId25"/>
    <p:sldId id="312" r:id="rId26"/>
    <p:sldId id="320" r:id="rId27"/>
    <p:sldId id="313" r:id="rId28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89868A-C855-4827-9F12-5F9ABB33B83F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CB68CE-C882-45A3-9BF3-30970129576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426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6CCBB5-5582-469A-B0F0-7333C2203FE8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6D20FC-4DCF-4FCF-9A86-09DCF093BE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18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496489-4F2A-4E40-B525-6DE9A5BCA8EF}" type="slidenum">
              <a:rPr lang="nb-NO" sz="1200"/>
              <a:pPr algn="r"/>
              <a:t>4</a:t>
            </a:fld>
            <a:endParaRPr lang="nb-NO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298816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279F68-2FEA-40B0-BD03-5AD51DF99669}" type="slidenum">
              <a:rPr lang="nb-NO" sz="1200"/>
              <a:pPr algn="r"/>
              <a:t>6</a:t>
            </a:fld>
            <a:endParaRPr lang="nb-NO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36129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8E146F-2E5F-4AE6-9A0A-E384D460B6BE}" type="slidenum">
              <a:rPr lang="nb-NO" sz="1200"/>
              <a:pPr algn="r"/>
              <a:t>7</a:t>
            </a:fld>
            <a:endParaRPr lang="nb-NO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196250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866E54-265C-444A-BD3C-17220A946FDC}" type="slidenum">
              <a:rPr lang="nb-NO" sz="1200"/>
              <a:pPr algn="r"/>
              <a:t>13</a:t>
            </a:fld>
            <a:endParaRPr lang="nb-NO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129579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EF9F-DACD-4E72-8B14-33CE8FD28BEF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2181-2729-40F8-B8DF-F3A34322528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5F3A-D9B6-4A74-87A3-52C0F827E250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66A4-377D-4D1E-B1CA-E2278D0B1E2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7062-A454-4629-8F0A-5E3125645BA1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9BE0-4906-497A-8349-93F2BC63D1B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5AC6-9965-4FFF-9DFD-41A1CBE84B74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04CA-2995-453B-9B41-B022D839E0D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C5EA-875B-445C-B719-E85DEA08D14C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6256-3840-407F-A7A6-6AEC2FCEF08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C9193-FBD9-4DEF-89A1-7DB31EDA808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C479-C4DF-41F7-8AC5-767F7F9C0DD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CA42-6036-4BCC-85FE-968934C57E5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1408-1AB1-4639-ABC9-6A35BF0F55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89F8-A7E0-411D-A7B9-E956979F892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4A7D-2119-4A86-AF09-EB0560CAC44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1128-545A-4C0A-9C74-AC7D420B51E8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0820-41CF-4AFA-BFE8-E0846C95EF0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8AC36-4F1F-4781-B20A-43FECB73D27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55496-67DF-4112-B6C7-1DD9EDFE25D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D90-840E-458C-909F-2575779A312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CF27-4CA7-4FAC-B334-650DF6657F4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EBA9-DBDC-4626-85DD-4773EE76BC9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9A6B-F8B0-4CB9-983D-948E62A1A8FB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2891-3F17-49EB-9211-7540455DD77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1D36-2151-401F-90E3-A0525DCEF776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1C07-D667-4C77-B8D5-1C187096BA1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577B-BF6B-44AC-8AB0-F211959C5BD9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8B60-6C31-409E-93C0-1ADDBC6E8CA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DFFE-660D-49A8-9AEF-B697164ED052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BEE8-9DC6-445B-B33D-D9CC071BDF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3F20-5AA4-4ED2-A097-8F714138CDEC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E1939-A598-4C8E-BBCB-8570D0F12C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543C-AE13-4263-996A-81DF89A98946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0B5F-BDA2-45EF-9265-7A025EC13FA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97C41-4FF3-4C66-A911-CD6DFB527BC9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A044-32CE-4F02-AA06-4C3297DF1CD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96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34D650-E051-43C2-9CEA-F78F0CE22779}" type="datetime1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6BD2B-846C-45C2-B08C-A98A68F4A06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" y="44624"/>
            <a:ext cx="8240714" cy="13625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F68FF2-AF38-4F14-8678-6352E9C9A519}" type="datetimeFigureOut">
              <a:rPr lang="nb-NO"/>
              <a:pPr>
                <a:defRPr/>
              </a:pPr>
              <a:t>18.03.2016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413AE-CA12-4BED-BDF0-49ADA251BBB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39752" y="1916832"/>
            <a:ext cx="619249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 smtClean="0"/>
              <a:t>Del </a:t>
            </a:r>
            <a:r>
              <a:rPr lang="nb-NO" sz="2000" b="1" dirty="0"/>
              <a:t>1: </a:t>
            </a:r>
            <a:r>
              <a:rPr lang="nb-NO" sz="2000" b="1" dirty="0" smtClean="0"/>
              <a:t>Historikk</a:t>
            </a:r>
            <a:endParaRPr lang="nb-NO" sz="2000" b="1" dirty="0"/>
          </a:p>
          <a:p>
            <a:pPr>
              <a:spcBef>
                <a:spcPct val="50000"/>
              </a:spcBef>
            </a:pP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b="1" dirty="0" smtClean="0">
                <a:solidFill>
                  <a:srgbClr val="0070C0"/>
                </a:solidFill>
              </a:rPr>
              <a:t>Del </a:t>
            </a:r>
            <a:r>
              <a:rPr lang="nb-NO" sz="2000" b="1" dirty="0">
                <a:solidFill>
                  <a:srgbClr val="0070C0"/>
                </a:solidFill>
              </a:rPr>
              <a:t>2: </a:t>
            </a:r>
            <a:r>
              <a:rPr lang="nb-NO" sz="2000" b="1" dirty="0" smtClean="0">
                <a:solidFill>
                  <a:srgbClr val="0070C0"/>
                </a:solidFill>
              </a:rPr>
              <a:t>Karmøy </a:t>
            </a:r>
            <a:r>
              <a:rPr lang="nb-NO" sz="2000" b="1" dirty="0">
                <a:solidFill>
                  <a:srgbClr val="0070C0"/>
                </a:solidFill>
              </a:rPr>
              <a:t>Vest Rotary </a:t>
            </a:r>
            <a:r>
              <a:rPr lang="nb-NO" sz="2000" b="1" dirty="0" smtClean="0">
                <a:solidFill>
                  <a:srgbClr val="0070C0"/>
                </a:solidFill>
              </a:rPr>
              <a:t>Klubb</a:t>
            </a:r>
            <a:endParaRPr lang="nb-NO" sz="2000" b="1" dirty="0">
              <a:solidFill>
                <a:srgbClr val="0070C0"/>
              </a:solidFill>
            </a:endParaRP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70C0"/>
                </a:solidFill>
              </a:rPr>
              <a:t>Organisering</a:t>
            </a:r>
            <a:endParaRPr lang="nb-NO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b="1" dirty="0" smtClean="0"/>
              <a:t>Del </a:t>
            </a:r>
            <a:r>
              <a:rPr lang="nb-NO" sz="2000" b="1" dirty="0"/>
              <a:t>3: Komiteene </a:t>
            </a:r>
            <a:endParaRPr lang="nb-NO" sz="2000" b="1" dirty="0" smtClean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Medlemsutvikling </a:t>
            </a:r>
            <a:r>
              <a:rPr lang="nb-NO" dirty="0"/>
              <a:t>og </a:t>
            </a:r>
            <a:r>
              <a:rPr lang="nb-NO" dirty="0" smtClean="0"/>
              <a:t>rekruttering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Opplæring </a:t>
            </a:r>
            <a:r>
              <a:rPr lang="nb-NO" dirty="0"/>
              <a:t>og </a:t>
            </a:r>
            <a:r>
              <a:rPr lang="nb-NO" dirty="0" smtClean="0"/>
              <a:t>kommunikasjon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Serviceprosjekter</a:t>
            </a:r>
            <a:endParaRPr lang="nb-NO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Distriktsprogrammer               </a:t>
            </a:r>
            <a:endParaRPr lang="nb-NO" dirty="0"/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Rotary </a:t>
            </a:r>
            <a:r>
              <a:rPr lang="nb-NO" dirty="0"/>
              <a:t>Foundation</a:t>
            </a:r>
            <a:br>
              <a:rPr lang="nb-NO" dirty="0"/>
            </a:br>
            <a:endParaRPr lang="en-US" sz="2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1" name="Group 3"/>
          <p:cNvGrpSpPr>
            <a:grpSpLocks/>
          </p:cNvGrpSpPr>
          <p:nvPr/>
        </p:nvGrpSpPr>
        <p:grpSpPr bwMode="auto">
          <a:xfrm>
            <a:off x="5796136" y="4620388"/>
            <a:ext cx="2738437" cy="1676400"/>
            <a:chOff x="3888" y="912"/>
            <a:chExt cx="1680" cy="864"/>
          </a:xfrm>
        </p:grpSpPr>
        <p:sp>
          <p:nvSpPr>
            <p:cNvPr id="73732" name="Rectangle 4"/>
            <p:cNvSpPr>
              <a:spLocks noChangeArrowheads="1"/>
            </p:cNvSpPr>
            <p:nvPr/>
          </p:nvSpPr>
          <p:spPr bwMode="auto">
            <a:xfrm>
              <a:off x="3888" y="912"/>
              <a:ext cx="1680" cy="864"/>
            </a:xfrm>
            <a:prstGeom prst="rect">
              <a:avLst/>
            </a:prstGeom>
            <a:solidFill>
              <a:schemeClr val="tx1"/>
            </a:solidFill>
            <a:ln w="76200" cmpd="tri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47115" name="Text Box 5"/>
            <p:cNvSpPr txBox="1">
              <a:spLocks noChangeArrowheads="1"/>
            </p:cNvSpPr>
            <p:nvPr/>
          </p:nvSpPr>
          <p:spPr bwMode="auto">
            <a:xfrm>
              <a:off x="3912" y="1034"/>
              <a:ext cx="1632" cy="619"/>
            </a:xfrm>
            <a:prstGeom prst="rect">
              <a:avLst/>
            </a:prstGeom>
            <a:solidFill>
              <a:schemeClr val="tx1"/>
            </a:solidFill>
            <a:ln w="76200" cmpd="tri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762000" eaLnBrk="0" hangingPunct="0">
                <a:spcBef>
                  <a:spcPct val="50000"/>
                </a:spcBef>
              </a:pPr>
              <a:r>
                <a:rPr lang="nb-NO" sz="1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 er hos dagens ungdom vi finner morgendagens </a:t>
              </a:r>
              <a:r>
                <a:rPr lang="nb-NO" sz="12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ledere.</a:t>
              </a:r>
            </a:p>
            <a:p>
              <a:pPr defTabSz="762000" eaLnBrk="0" hangingPunct="0">
                <a:spcBef>
                  <a:spcPct val="50000"/>
                </a:spcBef>
              </a:pPr>
              <a:r>
                <a:rPr lang="nb-NO" sz="12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Verdens </a:t>
              </a:r>
              <a:r>
                <a:rPr lang="nb-NO" sz="1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fremtid er avhengig av utviklingen av dagens ungdom. </a:t>
              </a:r>
            </a:p>
            <a:p>
              <a:pPr defTabSz="762000" eaLnBrk="0" hangingPunct="0">
                <a:spcBef>
                  <a:spcPct val="50000"/>
                </a:spcBef>
              </a:pPr>
              <a:r>
                <a:rPr lang="nb-NO" sz="1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 har Rotary et ansvar!</a:t>
              </a:r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299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RYLA – Rotary </a:t>
            </a:r>
            <a:r>
              <a:rPr lang="nb-NO" sz="2000" b="1" dirty="0" err="1" smtClean="0"/>
              <a:t>Youth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Leadership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Award</a:t>
            </a:r>
            <a:r>
              <a:rPr lang="nb-NO" sz="2000" b="1" dirty="0" smtClean="0"/>
              <a:t> / RYLA-seminarene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defTabSz="7620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nb-NO" sz="1400" dirty="0"/>
              <a:t>Program som understreker lederskapets</a:t>
            </a:r>
            <a:br>
              <a:rPr lang="nb-NO" sz="1400" dirty="0"/>
            </a:br>
            <a:r>
              <a:rPr lang="nb-NO" sz="1400" dirty="0"/>
              <a:t>betydning, og motiverer til lederansvar</a:t>
            </a:r>
            <a:br>
              <a:rPr lang="nb-NO" sz="1400" dirty="0"/>
            </a:br>
            <a:endParaRPr lang="nb-NO" sz="1400" dirty="0"/>
          </a:p>
          <a:p>
            <a:pPr marL="285750" indent="-285750" defTabSz="7620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nb-NO" sz="1400" dirty="0"/>
              <a:t>Målgruppe: </a:t>
            </a:r>
            <a:br>
              <a:rPr lang="nb-NO" sz="1400" dirty="0"/>
            </a:br>
            <a:r>
              <a:rPr lang="nb-NO" sz="1400" dirty="0"/>
              <a:t>Ungdom 19-27 år ”som har vist initiativ, evne og vilje å lede andre gjennom virksomhet innen næringslivet, offentlig virksomhet, frivillige organisasjoner eller skole-/ studentorganisasjoner</a:t>
            </a:r>
            <a:br>
              <a:rPr lang="nb-NO" sz="1400" dirty="0"/>
            </a:br>
            <a:endParaRPr lang="nb-NO" sz="1400" dirty="0"/>
          </a:p>
          <a:p>
            <a:pPr marL="285750" indent="-285750" defTabSz="7620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nb-NO" sz="1400" dirty="0"/>
              <a:t>Form: </a:t>
            </a:r>
            <a:br>
              <a:rPr lang="nb-NO" sz="1400" dirty="0"/>
            </a:br>
            <a:r>
              <a:rPr lang="nb-NO" sz="1400" dirty="0"/>
              <a:t>Forelesning, gruppearbeid, plenumsdiskusjoner og sosialt samvær.</a:t>
            </a:r>
          </a:p>
          <a:p>
            <a:endParaRPr lang="nb-NO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err="1" smtClean="0"/>
              <a:t>Round</a:t>
            </a:r>
            <a:r>
              <a:rPr lang="nb-NO" sz="2000" b="1" dirty="0" smtClean="0"/>
              <a:t> trips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nb-NO" sz="1400" dirty="0"/>
              <a:t>Rotary arrangerer såkalte </a:t>
            </a:r>
            <a:r>
              <a:rPr lang="nb-NO" sz="1400" dirty="0" err="1" smtClean="0"/>
              <a:t>Round</a:t>
            </a:r>
            <a:r>
              <a:rPr lang="nb-NO" sz="1400" dirty="0" err="1"/>
              <a:t>t</a:t>
            </a:r>
            <a:r>
              <a:rPr lang="nb-NO" sz="1400" dirty="0" err="1" smtClean="0"/>
              <a:t>rips</a:t>
            </a:r>
            <a:r>
              <a:rPr lang="nb-NO" sz="1400" dirty="0" smtClean="0"/>
              <a:t> </a:t>
            </a:r>
            <a:r>
              <a:rPr lang="nb-NO" sz="1400" dirty="0"/>
              <a:t>i Norge for utenlandsk ungdom i sommerferien</a:t>
            </a:r>
            <a:r>
              <a:rPr lang="nb-NO" sz="1400" dirty="0" smtClean="0"/>
              <a:t>.</a:t>
            </a:r>
            <a:br>
              <a:rPr lang="nb-NO" sz="1400" dirty="0" smtClean="0"/>
            </a:br>
            <a:r>
              <a:rPr lang="nb-NO" sz="1400" dirty="0" smtClean="0"/>
              <a:t>Klubbene </a:t>
            </a:r>
            <a:r>
              <a:rPr lang="nb-NO" sz="1400" dirty="0"/>
              <a:t>er ansvarlige for opplegget, og ungdommene bor i </a:t>
            </a:r>
            <a:r>
              <a:rPr lang="nb-NO" sz="1400" dirty="0" err="1"/>
              <a:t>rotaryfamilier</a:t>
            </a:r>
            <a:r>
              <a:rPr lang="nb-NO" sz="1400" dirty="0"/>
              <a:t>. </a:t>
            </a:r>
          </a:p>
          <a:p>
            <a:r>
              <a:rPr lang="nb-NO" sz="1400" dirty="0"/>
              <a:t>Varighet, lang weekend.</a:t>
            </a:r>
            <a:br>
              <a:rPr lang="nb-NO" sz="1400" dirty="0"/>
            </a:br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Vi har vært vertskap for grupper på ca. 15 ungdommer i 16-års alderen i 1993 og 1999</a:t>
            </a:r>
            <a:r>
              <a:rPr lang="nb-NO" sz="1400" dirty="0" smtClean="0"/>
              <a:t>.</a:t>
            </a:r>
            <a:br>
              <a:rPr lang="nb-NO" sz="1400" dirty="0" smtClean="0"/>
            </a:br>
            <a:r>
              <a:rPr lang="nb-NO" sz="1400" dirty="0" smtClean="0"/>
              <a:t>De </a:t>
            </a:r>
            <a:r>
              <a:rPr lang="nb-NO" sz="1400" dirty="0"/>
              <a:t>har kommet fra mange forskjellige land, som Italia, Israel, Tyrkia, Hellas, Polen, Sverige, Tyskland, Portugal, Spania, Østerrike, Belgia og Frankrike.</a:t>
            </a:r>
          </a:p>
          <a:p>
            <a:endParaRPr lang="nb-NO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5"/>
          <p:cNvSpPr>
            <a:spLocks noChangeArrowheads="1"/>
          </p:cNvSpPr>
          <p:nvPr/>
        </p:nvSpPr>
        <p:spPr bwMode="auto">
          <a:xfrm>
            <a:off x="5652120" y="5422887"/>
            <a:ext cx="18950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1400" dirty="0" err="1"/>
              <a:t>Ambasadens</a:t>
            </a:r>
            <a:endParaRPr lang="nb-NO" sz="1400" dirty="0"/>
          </a:p>
          <a:p>
            <a:pPr algn="ctr"/>
            <a:r>
              <a:rPr lang="nb-NO" sz="1400" dirty="0"/>
              <a:t>representasjons-bolig</a:t>
            </a:r>
          </a:p>
          <a:p>
            <a:pPr algn="ctr"/>
            <a:r>
              <a:rPr lang="nb-NO" sz="1400" dirty="0"/>
              <a:t>i Riga 2007</a:t>
            </a:r>
          </a:p>
        </p:txBody>
      </p:sp>
      <p:pic>
        <p:nvPicPr>
          <p:cNvPr id="49157" name="Picture 17" descr="Riga 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2661791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Utenlandsturer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nb-NO" sz="1400" b="1" dirty="0"/>
              <a:t>Klubben har arrangert følgende utenlandsturer</a:t>
            </a:r>
            <a:r>
              <a:rPr lang="nb-NO" sz="1400" b="1" dirty="0" smtClean="0"/>
              <a:t>:</a:t>
            </a:r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1986: Flensburg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1989: Berlin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1990: Polen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1991: Paris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1992: Zell am 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1993: 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1994: Newcastle (båttur)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1995: Budapest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1996: Lübeck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1998: Paris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2000: Aberdeen (flytur)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2002: Praha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2004 Alsace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2007 Riga (flytur)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2008 Beijing (flytur)</a:t>
            </a:r>
            <a:r>
              <a:rPr lang="nb-NO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2011 Gdansk (flytur</a:t>
            </a:r>
            <a:r>
              <a:rPr lang="nb-NO" sz="1400" dirty="0" smtClean="0"/>
              <a:t>)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2014 Seattle, 17 mai feiring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Møtene - Eksempler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nb-NO" dirty="0" smtClean="0"/>
              <a:t>Program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nb-NO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Kjell Pedersen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Øyvind Bårdsen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Jan </a:t>
            </a: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Mæland </a:t>
            </a: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Tangen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PST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Egne forelesere</a:t>
            </a:r>
          </a:p>
          <a:p>
            <a:pPr marL="285750" indent="-28575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Bedriftsbesøk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Solstad Rederi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Hydal</a:t>
            </a:r>
            <a:endParaRPr lang="nb-NO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Hatteland Industrier</a:t>
            </a:r>
          </a:p>
          <a:p>
            <a:pPr marL="285750" indent="-28575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Stillasgruppen</a:t>
            </a:r>
          </a:p>
          <a:p>
            <a:pPr marL="285750" indent="-28575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nb-NO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endParaRPr lang="nb-NO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nb-NO" b="1" u="sng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endParaRPr lang="nb-NO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Formål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Å </a:t>
            </a:r>
            <a:r>
              <a:rPr lang="nb-NO" dirty="0"/>
              <a:t>lære våre medmennesker å kjenne.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Å </a:t>
            </a:r>
            <a:r>
              <a:rPr lang="nb-NO" dirty="0"/>
              <a:t>stille høye etiske krav til oss selv i yrke og samfunnsliv, </a:t>
            </a:r>
            <a:br>
              <a:rPr lang="nb-NO" dirty="0"/>
            </a:br>
            <a:r>
              <a:rPr lang="nb-NO" dirty="0" smtClean="0"/>
              <a:t>og </a:t>
            </a:r>
            <a:r>
              <a:rPr lang="nb-NO" dirty="0"/>
              <a:t>vise respekt og forståelse for alt nyttig arbeid.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Å </a:t>
            </a:r>
            <a:r>
              <a:rPr lang="nb-NO" dirty="0"/>
              <a:t>søke og virkeliggjøre </a:t>
            </a:r>
            <a:r>
              <a:rPr lang="nb-NO" dirty="0" err="1" smtClean="0"/>
              <a:t>Rotary’s</a:t>
            </a:r>
            <a:r>
              <a:rPr lang="nb-NO" dirty="0" smtClean="0"/>
              <a:t> </a:t>
            </a:r>
            <a:r>
              <a:rPr lang="nb-NO" dirty="0"/>
              <a:t>idealer i vårt privatliv, </a:t>
            </a:r>
            <a:br>
              <a:rPr lang="nb-NO" dirty="0"/>
            </a:br>
            <a:r>
              <a:rPr lang="nb-NO" dirty="0" smtClean="0"/>
              <a:t>yrkesliv </a:t>
            </a:r>
            <a:r>
              <a:rPr lang="nb-NO" dirty="0"/>
              <a:t>og som samfunnsborgere.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Å </a:t>
            </a:r>
            <a:r>
              <a:rPr lang="nb-NO" dirty="0"/>
              <a:t>arbeide for internasjonal forståelse og fred gjennom </a:t>
            </a:r>
            <a:br>
              <a:rPr lang="nb-NO" dirty="0"/>
            </a:br>
            <a:r>
              <a:rPr lang="nb-NO" dirty="0" smtClean="0"/>
              <a:t>vennskap </a:t>
            </a:r>
            <a:r>
              <a:rPr lang="nb-NO" dirty="0"/>
              <a:t>over landegrenser mellom mennesker fra alle yrker. </a:t>
            </a:r>
            <a:endParaRPr lang="nb-NO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ChangeArrowheads="1"/>
          </p:cNvSpPr>
          <p:nvPr/>
        </p:nvSpPr>
        <p:spPr bwMode="auto">
          <a:xfrm>
            <a:off x="3492500" y="2133600"/>
            <a:ext cx="2160588" cy="1152525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endParaRPr lang="nb-NO"/>
          </a:p>
        </p:txBody>
      </p:sp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3924300" y="2420938"/>
            <a:ext cx="1368425" cy="503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 b="1">
                <a:solidFill>
                  <a:srgbClr val="000000"/>
                </a:solidFill>
              </a:rPr>
              <a:t>Styret</a:t>
            </a: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395288" y="3141663"/>
            <a:ext cx="2320925" cy="1223962"/>
          </a:xfrm>
          <a:prstGeom prst="rect">
            <a:avLst/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flatTx/>
          </a:bodyPr>
          <a:lstStyle/>
          <a:p>
            <a:endParaRPr lang="nb-NO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6084888" y="5084763"/>
            <a:ext cx="2087562" cy="1081087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flatTx/>
          </a:bodyPr>
          <a:lstStyle/>
          <a:p>
            <a:endParaRPr lang="nb-NO"/>
          </a:p>
        </p:txBody>
      </p:sp>
      <p:sp>
        <p:nvSpPr>
          <p:cNvPr id="53253" name="Rectangle 7"/>
          <p:cNvSpPr>
            <a:spLocks noChangeArrowheads="1"/>
          </p:cNvSpPr>
          <p:nvPr/>
        </p:nvSpPr>
        <p:spPr bwMode="auto">
          <a:xfrm>
            <a:off x="6300788" y="3141663"/>
            <a:ext cx="2160587" cy="1223962"/>
          </a:xfrm>
          <a:prstGeom prst="rect">
            <a:avLst/>
          </a:prstGeom>
          <a:solidFill>
            <a:srgbClr val="FFCC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flatTx/>
          </a:bodyPr>
          <a:lstStyle/>
          <a:p>
            <a:endParaRPr lang="nb-NO"/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539750" y="3357563"/>
            <a:ext cx="2016125" cy="649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>
                <a:solidFill>
                  <a:srgbClr val="000000"/>
                </a:solidFill>
              </a:rPr>
              <a:t>Komite for medlemskap</a:t>
            </a:r>
          </a:p>
        </p:txBody>
      </p:sp>
      <p:sp>
        <p:nvSpPr>
          <p:cNvPr id="53255" name="Text Box 9"/>
          <p:cNvSpPr txBox="1">
            <a:spLocks noChangeArrowheads="1"/>
          </p:cNvSpPr>
          <p:nvPr/>
        </p:nvSpPr>
        <p:spPr bwMode="auto">
          <a:xfrm>
            <a:off x="6084888" y="5229225"/>
            <a:ext cx="2087562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>
                <a:solidFill>
                  <a:srgbClr val="000000"/>
                </a:solidFill>
              </a:rPr>
              <a:t>Komite for samfunnstjeneste</a:t>
            </a:r>
          </a:p>
        </p:txBody>
      </p:sp>
      <p:sp>
        <p:nvSpPr>
          <p:cNvPr id="53256" name="Text Box 10"/>
          <p:cNvSpPr txBox="1">
            <a:spLocks noChangeArrowheads="1"/>
          </p:cNvSpPr>
          <p:nvPr/>
        </p:nvSpPr>
        <p:spPr bwMode="auto">
          <a:xfrm>
            <a:off x="6516688" y="3284538"/>
            <a:ext cx="1871662" cy="71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>
                <a:solidFill>
                  <a:srgbClr val="000000"/>
                </a:solidFill>
              </a:rPr>
              <a:t>Komite for informasjon</a:t>
            </a:r>
          </a:p>
        </p:txBody>
      </p:sp>
      <p:sp>
        <p:nvSpPr>
          <p:cNvPr id="53257" name="Rectangle 11"/>
          <p:cNvSpPr>
            <a:spLocks noChangeArrowheads="1"/>
          </p:cNvSpPr>
          <p:nvPr/>
        </p:nvSpPr>
        <p:spPr bwMode="auto">
          <a:xfrm>
            <a:off x="684213" y="5084763"/>
            <a:ext cx="2087562" cy="107950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flatTx/>
          </a:bodyPr>
          <a:lstStyle/>
          <a:p>
            <a:endParaRPr lang="nb-NO"/>
          </a:p>
        </p:txBody>
      </p:sp>
      <p:sp>
        <p:nvSpPr>
          <p:cNvPr id="53258" name="Text Box 14"/>
          <p:cNvSpPr txBox="1">
            <a:spLocks noChangeArrowheads="1"/>
          </p:cNvSpPr>
          <p:nvPr/>
        </p:nvSpPr>
        <p:spPr bwMode="auto">
          <a:xfrm>
            <a:off x="684213" y="5229225"/>
            <a:ext cx="2087562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>
                <a:solidFill>
                  <a:srgbClr val="000000"/>
                </a:solidFill>
              </a:rPr>
              <a:t>Komite for internasjonal tjeneste</a:t>
            </a:r>
          </a:p>
        </p:txBody>
      </p:sp>
      <p:sp>
        <p:nvSpPr>
          <p:cNvPr id="53259" name="Line 20"/>
          <p:cNvSpPr>
            <a:spLocks noChangeShapeType="1"/>
          </p:cNvSpPr>
          <p:nvPr/>
        </p:nvSpPr>
        <p:spPr bwMode="auto">
          <a:xfrm>
            <a:off x="5651501" y="3272334"/>
            <a:ext cx="433388" cy="1812429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3260" name="Line 21"/>
          <p:cNvSpPr>
            <a:spLocks noChangeShapeType="1"/>
          </p:cNvSpPr>
          <p:nvPr/>
        </p:nvSpPr>
        <p:spPr bwMode="auto">
          <a:xfrm flipH="1">
            <a:off x="2844800" y="2133600"/>
            <a:ext cx="647700" cy="86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3261" name="Line 22"/>
          <p:cNvSpPr>
            <a:spLocks noChangeShapeType="1"/>
          </p:cNvSpPr>
          <p:nvPr/>
        </p:nvSpPr>
        <p:spPr bwMode="auto">
          <a:xfrm>
            <a:off x="5796135" y="1988841"/>
            <a:ext cx="647527" cy="100836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3262" name="Line 24"/>
          <p:cNvSpPr>
            <a:spLocks noChangeShapeType="1"/>
          </p:cNvSpPr>
          <p:nvPr/>
        </p:nvSpPr>
        <p:spPr bwMode="auto">
          <a:xfrm flipH="1">
            <a:off x="2916238" y="3284538"/>
            <a:ext cx="576262" cy="16573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3263" name="Rectangle 28"/>
          <p:cNvSpPr>
            <a:spLocks noChangeArrowheads="1"/>
          </p:cNvSpPr>
          <p:nvPr/>
        </p:nvSpPr>
        <p:spPr bwMode="auto">
          <a:xfrm>
            <a:off x="2987675" y="5013325"/>
            <a:ext cx="3097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b="1" dirty="0"/>
              <a:t>MEDLEMMENE</a:t>
            </a:r>
          </a:p>
          <a:p>
            <a:pPr algn="ctr"/>
            <a:r>
              <a:rPr lang="nb-NO" dirty="0"/>
              <a:t>Alle medlemmer </a:t>
            </a:r>
            <a:r>
              <a:rPr lang="nb-NO" dirty="0" smtClean="0"/>
              <a:t>er</a:t>
            </a:r>
            <a:br>
              <a:rPr lang="nb-NO" dirty="0" smtClean="0"/>
            </a:br>
            <a:r>
              <a:rPr lang="nb-NO" dirty="0" smtClean="0"/>
              <a:t>med i </a:t>
            </a:r>
            <a:r>
              <a:rPr lang="nb-NO" dirty="0"/>
              <a:t>en komite.</a:t>
            </a:r>
            <a:br>
              <a:rPr lang="nb-NO" dirty="0"/>
            </a:b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1557338"/>
            <a:ext cx="7920037" cy="44196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endParaRPr lang="nb-NO" sz="28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28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nb-NO" b="1" u="sng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36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endParaRPr lang="nb-NO" sz="20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1619250" y="5661025"/>
            <a:ext cx="590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2000" dirty="0">
                <a:cs typeface="+mn-cs"/>
              </a:rPr>
              <a:t>Karmøy Vest Rotaryklubb skal være en veldrevet, inkluderende og engasjert rotaryklubb. </a:t>
            </a:r>
          </a:p>
        </p:txBody>
      </p:sp>
      <p:pic>
        <p:nvPicPr>
          <p:cNvPr id="5530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133600"/>
            <a:ext cx="4968875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771775" y="5084763"/>
            <a:ext cx="346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Kvisting av turløype i </a:t>
            </a:r>
            <a:r>
              <a:rPr lang="nb-NO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Veamarka</a:t>
            </a: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Hovedmål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Karmøy Vest Rotaryklubb skal være en veldrevet, inkluderende og engasjert rotaryklubb med bred aktivitet som favner alle medlemmers interesse gjennom prosjekter, programmer og samfunnsengasjement i tråd med </a:t>
            </a:r>
            <a:r>
              <a:rPr lang="nb-NO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Rotary’s</a:t>
            </a: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ånd og profil.</a:t>
            </a:r>
            <a:b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Karmøy Vest Rotaryklubb skal gjennom humanitær aktivitet på ulike innsatsområder leve opp til </a:t>
            </a:r>
            <a:r>
              <a:rPr lang="nb-NO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Rotary’s</a:t>
            </a: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motto om å gagne andre (”Service </a:t>
            </a:r>
            <a:r>
              <a:rPr lang="nb-NO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above</a:t>
            </a: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b-NO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self</a:t>
            </a: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”)</a:t>
            </a:r>
            <a:b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1" hangingPunct="1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Karmøy Vest Rotaryklubb skal som fundament for all virksomhet ha en kvalitet i klubbens indre liv som fremmer trivsel og motiverer til deltagelse.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1916113"/>
            <a:ext cx="7920037" cy="42037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endParaRPr lang="nb-NO" sz="28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28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nb-NO" b="1" u="sng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36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endParaRPr lang="nb-NO" sz="20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179388" y="2778125"/>
            <a:ext cx="7467600" cy="2667000"/>
            <a:chOff x="336" y="1920"/>
            <a:chExt cx="4704" cy="1680"/>
          </a:xfrm>
        </p:grpSpPr>
        <p:sp>
          <p:nvSpPr>
            <p:cNvPr id="57390" name="Rectangle 7"/>
            <p:cNvSpPr>
              <a:spLocks noChangeArrowheads="1"/>
            </p:cNvSpPr>
            <p:nvPr/>
          </p:nvSpPr>
          <p:spPr bwMode="auto">
            <a:xfrm>
              <a:off x="835" y="1959"/>
              <a:ext cx="2909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nb-NO" sz="2400" b="1" dirty="0"/>
                <a:t>Klubbtjeneste</a:t>
              </a:r>
              <a:br>
                <a:rPr lang="nb-NO" sz="2400" b="1" dirty="0"/>
              </a:br>
              <a:endParaRPr lang="nb-NO" sz="2400" b="1" dirty="0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nb-NO" sz="2400" b="1" dirty="0"/>
                <a:t>Yrkestjeneste</a:t>
              </a:r>
              <a:br>
                <a:rPr lang="nb-NO" sz="2400" b="1" dirty="0"/>
              </a:br>
              <a:endParaRPr lang="nb-NO" sz="2400" b="1" dirty="0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nb-NO" sz="2400" b="1" dirty="0"/>
                <a:t>Samfunnstjeneste</a:t>
              </a:r>
              <a:br>
                <a:rPr lang="nb-NO" sz="2400" b="1" dirty="0"/>
              </a:br>
              <a:endParaRPr lang="nb-NO" sz="2400" b="1" dirty="0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nb-NO" sz="2400" b="1" dirty="0"/>
                <a:t>Internasjonal tjeneste</a:t>
              </a:r>
            </a:p>
          </p:txBody>
        </p:sp>
        <p:pic>
          <p:nvPicPr>
            <p:cNvPr id="57391" name="Picture 8" descr="interna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3209"/>
              <a:ext cx="41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92" name="Picture 9" descr="clu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920"/>
              <a:ext cx="416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93" name="Picture 10" descr="vocat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2350"/>
              <a:ext cx="457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94" name="Picture 11" descr="communi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2780"/>
              <a:ext cx="457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95" name="Line 12"/>
            <p:cNvSpPr>
              <a:spLocks noChangeShapeType="1"/>
            </p:cNvSpPr>
            <p:nvPr/>
          </p:nvSpPr>
          <p:spPr bwMode="auto">
            <a:xfrm>
              <a:off x="2304" y="2064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7396" name="Line 13"/>
            <p:cNvSpPr>
              <a:spLocks noChangeShapeType="1"/>
            </p:cNvSpPr>
            <p:nvPr/>
          </p:nvSpPr>
          <p:spPr bwMode="auto">
            <a:xfrm>
              <a:off x="2304" y="2544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7397" name="Line 14"/>
            <p:cNvSpPr>
              <a:spLocks noChangeShapeType="1"/>
            </p:cNvSpPr>
            <p:nvPr/>
          </p:nvSpPr>
          <p:spPr bwMode="auto">
            <a:xfrm>
              <a:off x="2688" y="302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7398" name="Line 15"/>
            <p:cNvSpPr>
              <a:spLocks noChangeShapeType="1"/>
            </p:cNvSpPr>
            <p:nvPr/>
          </p:nvSpPr>
          <p:spPr bwMode="auto">
            <a:xfrm>
              <a:off x="3024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57350" name="Group 17"/>
          <p:cNvGrpSpPr>
            <a:grpSpLocks/>
          </p:cNvGrpSpPr>
          <p:nvPr/>
        </p:nvGrpSpPr>
        <p:grpSpPr bwMode="auto">
          <a:xfrm>
            <a:off x="1042988" y="1268413"/>
            <a:ext cx="7473950" cy="5295900"/>
            <a:chOff x="720" y="720"/>
            <a:chExt cx="4708" cy="3336"/>
          </a:xfrm>
        </p:grpSpPr>
        <p:grpSp>
          <p:nvGrpSpPr>
            <p:cNvPr id="57357" name="Group 18"/>
            <p:cNvGrpSpPr>
              <a:grpSpLocks/>
            </p:cNvGrpSpPr>
            <p:nvPr/>
          </p:nvGrpSpPr>
          <p:grpSpPr bwMode="auto">
            <a:xfrm>
              <a:off x="720" y="720"/>
              <a:ext cx="4708" cy="3120"/>
              <a:chOff x="720" y="720"/>
              <a:chExt cx="4708" cy="3120"/>
            </a:xfrm>
          </p:grpSpPr>
          <p:sp>
            <p:nvSpPr>
              <p:cNvPr id="57359" name="Line 19"/>
              <p:cNvSpPr>
                <a:spLocks noChangeShapeType="1"/>
              </p:cNvSpPr>
              <p:nvPr/>
            </p:nvSpPr>
            <p:spPr bwMode="auto">
              <a:xfrm>
                <a:off x="1152" y="172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60" name="Line 20"/>
              <p:cNvSpPr>
                <a:spLocks noChangeShapeType="1"/>
              </p:cNvSpPr>
              <p:nvPr/>
            </p:nvSpPr>
            <p:spPr bwMode="auto">
              <a:xfrm>
                <a:off x="1152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61" name="Line 21"/>
              <p:cNvSpPr>
                <a:spLocks noChangeShapeType="1"/>
              </p:cNvSpPr>
              <p:nvPr/>
            </p:nvSpPr>
            <p:spPr bwMode="auto">
              <a:xfrm>
                <a:off x="1152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62" name="Line 22"/>
              <p:cNvSpPr>
                <a:spLocks noChangeShapeType="1"/>
              </p:cNvSpPr>
              <p:nvPr/>
            </p:nvSpPr>
            <p:spPr bwMode="auto">
              <a:xfrm>
                <a:off x="1152" y="31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63" name="Line 23"/>
              <p:cNvSpPr>
                <a:spLocks noChangeShapeType="1"/>
              </p:cNvSpPr>
              <p:nvPr/>
            </p:nvSpPr>
            <p:spPr bwMode="auto">
              <a:xfrm>
                <a:off x="1152" y="360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64" name="Line 24"/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65" name="Line 25"/>
              <p:cNvSpPr>
                <a:spLocks noChangeShapeType="1"/>
              </p:cNvSpPr>
              <p:nvPr/>
            </p:nvSpPr>
            <p:spPr bwMode="auto">
              <a:xfrm>
                <a:off x="2064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66" name="Line 26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67" name="Line 27"/>
              <p:cNvSpPr>
                <a:spLocks noChangeShapeType="1"/>
              </p:cNvSpPr>
              <p:nvPr/>
            </p:nvSpPr>
            <p:spPr bwMode="auto">
              <a:xfrm>
                <a:off x="2064" y="31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68" name="Line 28"/>
              <p:cNvSpPr>
                <a:spLocks noChangeShapeType="1"/>
              </p:cNvSpPr>
              <p:nvPr/>
            </p:nvSpPr>
            <p:spPr bwMode="auto">
              <a:xfrm>
                <a:off x="2064" y="360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69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70" name="Line 30"/>
              <p:cNvSpPr>
                <a:spLocks noChangeShapeType="1"/>
              </p:cNvSpPr>
              <p:nvPr/>
            </p:nvSpPr>
            <p:spPr bwMode="auto">
              <a:xfrm>
                <a:off x="4032" y="1728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57371" name="Line 31"/>
              <p:cNvSpPr>
                <a:spLocks noChangeShapeType="1"/>
              </p:cNvSpPr>
              <p:nvPr/>
            </p:nvSpPr>
            <p:spPr bwMode="auto">
              <a:xfrm>
                <a:off x="4944" y="1728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57372" name="Group 32"/>
              <p:cNvGrpSpPr>
                <a:grpSpLocks/>
              </p:cNvGrpSpPr>
              <p:nvPr/>
            </p:nvGrpSpPr>
            <p:grpSpPr bwMode="auto">
              <a:xfrm>
                <a:off x="720" y="720"/>
                <a:ext cx="4708" cy="1008"/>
                <a:chOff x="720" y="720"/>
                <a:chExt cx="4708" cy="1008"/>
              </a:xfrm>
            </p:grpSpPr>
            <p:grpSp>
              <p:nvGrpSpPr>
                <p:cNvPr id="57373" name="Group 33"/>
                <p:cNvGrpSpPr>
                  <a:grpSpLocks/>
                </p:cNvGrpSpPr>
                <p:nvPr/>
              </p:nvGrpSpPr>
              <p:grpSpPr bwMode="auto">
                <a:xfrm>
                  <a:off x="720" y="1344"/>
                  <a:ext cx="864" cy="384"/>
                  <a:chOff x="1440" y="1200"/>
                  <a:chExt cx="864" cy="384"/>
                </a:xfrm>
              </p:grpSpPr>
              <p:sp>
                <p:nvSpPr>
                  <p:cNvPr id="6864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200"/>
                    <a:ext cx="816" cy="384"/>
                  </a:xfrm>
                  <a:prstGeom prst="rect">
                    <a:avLst/>
                  </a:prstGeom>
                  <a:solidFill>
                    <a:srgbClr val="33CCFF"/>
                  </a:solidFill>
                  <a:ln w="9525">
                    <a:noFill/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nb-NO"/>
                  </a:p>
                </p:txBody>
              </p:sp>
              <p:sp>
                <p:nvSpPr>
                  <p:cNvPr id="57389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0" y="1248"/>
                    <a:ext cx="864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nb-NO" sz="1200" b="1"/>
                      <a:t>Styret</a:t>
                    </a:r>
                    <a:r>
                      <a:rPr lang="nb-NO" sz="1200" b="1">
                        <a:latin typeface="Comic Sans MS" pitchFamily="66" charset="0"/>
                      </a:rPr>
                      <a:t>      </a:t>
                    </a:r>
                  </a:p>
                </p:txBody>
              </p:sp>
            </p:grpSp>
            <p:sp>
              <p:nvSpPr>
                <p:cNvPr id="68643" name="Rectangle 36"/>
                <p:cNvSpPr>
                  <a:spLocks noChangeArrowheads="1"/>
                </p:cNvSpPr>
                <p:nvPr/>
              </p:nvSpPr>
              <p:spPr bwMode="auto">
                <a:xfrm>
                  <a:off x="1680" y="1344"/>
                  <a:ext cx="816" cy="384"/>
                </a:xfrm>
                <a:prstGeom prst="rect">
                  <a:avLst/>
                </a:prstGeom>
                <a:solidFill>
                  <a:srgbClr val="33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nb-NO" sz="1200" b="1"/>
                    <a:t>Komite for</a:t>
                  </a:r>
                </a:p>
                <a:p>
                  <a:pPr algn="ctr">
                    <a:defRPr/>
                  </a:pPr>
                  <a:r>
                    <a:rPr lang="nb-NO" sz="1200" b="1"/>
                    <a:t>medlemskap</a:t>
                  </a:r>
                </a:p>
              </p:txBody>
            </p:sp>
            <p:sp>
              <p:nvSpPr>
                <p:cNvPr id="68644" name="Rectangle 37"/>
                <p:cNvSpPr>
                  <a:spLocks noChangeArrowheads="1"/>
                </p:cNvSpPr>
                <p:nvPr/>
              </p:nvSpPr>
              <p:spPr bwMode="auto">
                <a:xfrm>
                  <a:off x="2640" y="1344"/>
                  <a:ext cx="816" cy="384"/>
                </a:xfrm>
                <a:prstGeom prst="rect">
                  <a:avLst/>
                </a:prstGeom>
                <a:solidFill>
                  <a:srgbClr val="33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nb-NO" sz="1200" b="1"/>
                    <a:t>Komite for </a:t>
                  </a:r>
                </a:p>
                <a:p>
                  <a:pPr algn="ctr">
                    <a:defRPr/>
                  </a:pPr>
                  <a:r>
                    <a:rPr lang="nb-NO" sz="1200" b="1"/>
                    <a:t>Informasjon</a:t>
                  </a:r>
                </a:p>
              </p:txBody>
            </p:sp>
            <p:sp>
              <p:nvSpPr>
                <p:cNvPr id="68645" name="Rectangle 38"/>
                <p:cNvSpPr>
                  <a:spLocks noChangeArrowheads="1"/>
                </p:cNvSpPr>
                <p:nvPr/>
              </p:nvSpPr>
              <p:spPr bwMode="auto">
                <a:xfrm>
                  <a:off x="3600" y="1344"/>
                  <a:ext cx="816" cy="384"/>
                </a:xfrm>
                <a:prstGeom prst="rect">
                  <a:avLst/>
                </a:prstGeom>
                <a:solidFill>
                  <a:srgbClr val="33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nb-NO" sz="1200">
                    <a:latin typeface="Comic Sans MS" pitchFamily="66" charset="0"/>
                  </a:endParaRPr>
                </a:p>
              </p:txBody>
            </p:sp>
            <p:sp>
              <p:nvSpPr>
                <p:cNvPr id="68646" name="Rectangle 39"/>
                <p:cNvSpPr>
                  <a:spLocks noChangeArrowheads="1"/>
                </p:cNvSpPr>
                <p:nvPr/>
              </p:nvSpPr>
              <p:spPr bwMode="auto">
                <a:xfrm>
                  <a:off x="4560" y="1344"/>
                  <a:ext cx="816" cy="384"/>
                </a:xfrm>
                <a:prstGeom prst="rect">
                  <a:avLst/>
                </a:prstGeom>
                <a:solidFill>
                  <a:srgbClr val="33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nb-NO" sz="1200"/>
                </a:p>
              </p:txBody>
            </p:sp>
            <p:sp>
              <p:nvSpPr>
                <p:cNvPr id="5737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641" y="1389"/>
                  <a:ext cx="77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nb-NO" sz="1200" b="1"/>
                    <a:t>Komite for</a:t>
                  </a:r>
                </a:p>
                <a:p>
                  <a:pPr algn="ctr"/>
                  <a:r>
                    <a:rPr lang="nb-NO" sz="1200" b="1"/>
                    <a:t>Intern.tjeneste</a:t>
                  </a:r>
                </a:p>
              </p:txBody>
            </p:sp>
            <p:sp>
              <p:nvSpPr>
                <p:cNvPr id="5737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497" y="1341"/>
                  <a:ext cx="93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nb-NO" sz="1200" b="1"/>
                    <a:t>Komite for</a:t>
                  </a:r>
                </a:p>
                <a:p>
                  <a:pPr algn="ctr"/>
                  <a:r>
                    <a:rPr lang="nb-NO" sz="1200" b="1"/>
                    <a:t>samfunnstjeneste</a:t>
                  </a:r>
                </a:p>
              </p:txBody>
            </p:sp>
            <p:sp>
              <p:nvSpPr>
                <p:cNvPr id="57380" name="Line 42"/>
                <p:cNvSpPr>
                  <a:spLocks noChangeShapeType="1"/>
                </p:cNvSpPr>
                <p:nvPr/>
              </p:nvSpPr>
              <p:spPr bwMode="auto">
                <a:xfrm>
                  <a:off x="1152" y="1248"/>
                  <a:ext cx="37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57381" name="Line 43"/>
                <p:cNvSpPr>
                  <a:spLocks noChangeShapeType="1"/>
                </p:cNvSpPr>
                <p:nvPr/>
              </p:nvSpPr>
              <p:spPr bwMode="auto">
                <a:xfrm>
                  <a:off x="4944" y="12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57382" name="Line 44"/>
                <p:cNvSpPr>
                  <a:spLocks noChangeShapeType="1"/>
                </p:cNvSpPr>
                <p:nvPr/>
              </p:nvSpPr>
              <p:spPr bwMode="auto">
                <a:xfrm>
                  <a:off x="4032" y="12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57383" name="Line 45"/>
                <p:cNvSpPr>
                  <a:spLocks noChangeShapeType="1"/>
                </p:cNvSpPr>
                <p:nvPr/>
              </p:nvSpPr>
              <p:spPr bwMode="auto">
                <a:xfrm>
                  <a:off x="3072" y="115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57384" name="Line 46"/>
                <p:cNvSpPr>
                  <a:spLocks noChangeShapeType="1"/>
                </p:cNvSpPr>
                <p:nvPr/>
              </p:nvSpPr>
              <p:spPr bwMode="auto">
                <a:xfrm>
                  <a:off x="2064" y="12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57385" name="Line 47"/>
                <p:cNvSpPr>
                  <a:spLocks noChangeShapeType="1"/>
                </p:cNvSpPr>
                <p:nvPr/>
              </p:nvSpPr>
              <p:spPr bwMode="auto">
                <a:xfrm>
                  <a:off x="1152" y="1248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sp>
              <p:nvSpPr>
                <p:cNvPr id="68655" name="Rectangle 48"/>
                <p:cNvSpPr>
                  <a:spLocks noChangeArrowheads="1"/>
                </p:cNvSpPr>
                <p:nvPr/>
              </p:nvSpPr>
              <p:spPr bwMode="auto">
                <a:xfrm>
                  <a:off x="2640" y="720"/>
                  <a:ext cx="816" cy="384"/>
                </a:xfrm>
                <a:prstGeom prst="rect">
                  <a:avLst/>
                </a:prstGeom>
                <a:solidFill>
                  <a:srgbClr val="33CCFF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nb-NO" sz="1200" b="1">
                      <a:latin typeface="Comic Sans MS" pitchFamily="66" charset="0"/>
                    </a:rPr>
                    <a:t>STYRET</a:t>
                  </a:r>
                </a:p>
              </p:txBody>
            </p:sp>
            <p:sp>
              <p:nvSpPr>
                <p:cNvPr id="57387" name="Line 49"/>
                <p:cNvSpPr>
                  <a:spLocks noChangeShapeType="1"/>
                </p:cNvSpPr>
                <p:nvPr/>
              </p:nvSpPr>
              <p:spPr bwMode="auto">
                <a:xfrm>
                  <a:off x="3072" y="110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</p:grpSp>
        </p:grpSp>
        <p:sp>
          <p:nvSpPr>
            <p:cNvPr id="57358" name="Text Box 50"/>
            <p:cNvSpPr txBox="1">
              <a:spLocks noChangeArrowheads="1"/>
            </p:cNvSpPr>
            <p:nvPr/>
          </p:nvSpPr>
          <p:spPr bwMode="auto">
            <a:xfrm>
              <a:off x="3648" y="3883"/>
              <a:ext cx="10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200"/>
                <a:t>(matriseorganisring)</a:t>
              </a:r>
              <a:r>
                <a:rPr lang="nb-NO" sz="12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123955" name="Text Box 51"/>
          <p:cNvSpPr txBox="1">
            <a:spLocks noChangeArrowheads="1"/>
          </p:cNvSpPr>
          <p:nvPr/>
        </p:nvSpPr>
        <p:spPr bwMode="auto">
          <a:xfrm>
            <a:off x="4140200" y="3429000"/>
            <a:ext cx="4751388" cy="17097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nb-NO" sz="800">
                <a:solidFill>
                  <a:schemeClr val="bg1"/>
                </a:solidFill>
              </a:rPr>
              <a:t> </a:t>
            </a:r>
            <a:br>
              <a:rPr lang="nb-NO" sz="800">
                <a:solidFill>
                  <a:schemeClr val="bg1"/>
                </a:solidFill>
              </a:rPr>
            </a:br>
            <a:r>
              <a:rPr lang="nb-NO">
                <a:solidFill>
                  <a:schemeClr val="bg1"/>
                </a:solidFill>
              </a:rPr>
              <a:t> </a:t>
            </a:r>
            <a:r>
              <a:rPr lang="nb-NO"/>
              <a:t>Komitéene har </a:t>
            </a:r>
            <a:r>
              <a:rPr lang="nb-NO" b="1"/>
              <a:t>MEDLEMMER</a:t>
            </a:r>
            <a:r>
              <a:rPr lang="nb-NO"/>
              <a:t>,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 Tjenestene har </a:t>
            </a:r>
            <a:r>
              <a:rPr lang="nb-NO" b="1"/>
              <a:t>OPPDRAG</a:t>
            </a:r>
            <a:br>
              <a:rPr lang="nb-NO" b="1"/>
            </a:br>
            <a:r>
              <a:rPr lang="nb-NO" b="1"/>
              <a:t/>
            </a:r>
            <a:br>
              <a:rPr lang="nb-NO" b="1"/>
            </a:br>
            <a:r>
              <a:rPr lang="nb-NO" b="1"/>
              <a:t> PROSJEKTER = Oppdrag + medlemmer</a:t>
            </a:r>
            <a:r>
              <a:rPr lang="nb-NO"/>
              <a:t/>
            </a:r>
            <a:br>
              <a:rPr lang="nb-NO"/>
            </a:br>
            <a:endParaRPr lang="nb-NO" sz="800"/>
          </a:p>
        </p:txBody>
      </p:sp>
      <p:sp>
        <p:nvSpPr>
          <p:cNvPr id="57354" name="TekstSylinder 1"/>
          <p:cNvSpPr txBox="1">
            <a:spLocks noChangeArrowheads="1"/>
          </p:cNvSpPr>
          <p:nvPr/>
        </p:nvSpPr>
        <p:spPr bwMode="auto">
          <a:xfrm>
            <a:off x="971550" y="558958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400" b="1"/>
              <a:t>Nye generasjoner</a:t>
            </a:r>
          </a:p>
        </p:txBody>
      </p:sp>
      <p:cxnSp>
        <p:nvCxnSpPr>
          <p:cNvPr id="4" name="Rett linje 3"/>
          <p:cNvCxnSpPr/>
          <p:nvPr/>
        </p:nvCxnSpPr>
        <p:spPr>
          <a:xfrm flipV="1">
            <a:off x="3419475" y="5734050"/>
            <a:ext cx="4248150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6" name="Picture 5" descr="New_Gener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900" y="5445125"/>
            <a:ext cx="539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-108520" y="760354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b-NO" sz="2000" b="1" dirty="0"/>
              <a:t>Tjenester  - Komitéer  -  Prosjekter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67693" y="498197"/>
            <a:ext cx="5184775" cy="822325"/>
          </a:xfrm>
        </p:spPr>
        <p:txBody>
          <a:bodyPr/>
          <a:lstStyle/>
          <a:p>
            <a:pPr eaLnBrk="1" hangingPunct="1">
              <a:defRPr/>
            </a:pPr>
            <a:r>
              <a:rPr lang="nb-N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Tjenesteområdene</a:t>
            </a: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”De fem avenyer”</a:t>
            </a:r>
          </a:p>
        </p:txBody>
      </p:sp>
      <p:sp>
        <p:nvSpPr>
          <p:cNvPr id="8" name="Rektangel 7"/>
          <p:cNvSpPr/>
          <p:nvPr/>
        </p:nvSpPr>
        <p:spPr>
          <a:xfrm>
            <a:off x="423864" y="1662112"/>
            <a:ext cx="3671887" cy="5048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Klubbtjeneste</a:t>
            </a:r>
          </a:p>
        </p:txBody>
      </p:sp>
      <p:sp>
        <p:nvSpPr>
          <p:cNvPr id="9" name="Rektangel 8"/>
          <p:cNvSpPr/>
          <p:nvPr/>
        </p:nvSpPr>
        <p:spPr>
          <a:xfrm>
            <a:off x="395288" y="5157788"/>
            <a:ext cx="3600450" cy="503237"/>
          </a:xfrm>
          <a:prstGeom prst="rect">
            <a:avLst/>
          </a:prstGeom>
          <a:gradFill>
            <a:gsLst>
              <a:gs pos="0">
                <a:schemeClr val="bg1"/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2400" b="1">
                <a:solidFill>
                  <a:schemeClr val="tx1"/>
                </a:solidFill>
                <a:latin typeface="Arial" charset="0"/>
                <a:cs typeface="Arial" charset="0"/>
              </a:rPr>
              <a:t>Nye generasjoner</a:t>
            </a:r>
          </a:p>
        </p:txBody>
      </p:sp>
      <p:sp>
        <p:nvSpPr>
          <p:cNvPr id="10" name="Rektangel 9"/>
          <p:cNvSpPr/>
          <p:nvPr/>
        </p:nvSpPr>
        <p:spPr>
          <a:xfrm>
            <a:off x="395288" y="4221163"/>
            <a:ext cx="3600450" cy="503237"/>
          </a:xfrm>
          <a:prstGeom prst="rect">
            <a:avLst/>
          </a:prstGeom>
          <a:gradFill>
            <a:gsLst>
              <a:gs pos="0">
                <a:schemeClr val="bg1"/>
              </a:gs>
              <a:gs pos="1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2400" b="1">
                <a:solidFill>
                  <a:schemeClr val="tx1"/>
                </a:solidFill>
                <a:latin typeface="Arial" charset="0"/>
                <a:cs typeface="Arial" charset="0"/>
              </a:rPr>
              <a:t>Internasjonal tjeneste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95288" y="3284538"/>
            <a:ext cx="3671887" cy="504825"/>
          </a:xfrm>
          <a:prstGeom prst="rect">
            <a:avLst/>
          </a:prstGeom>
          <a:gradFill>
            <a:gsLst>
              <a:gs pos="0">
                <a:schemeClr val="bg1"/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2400" b="1">
                <a:solidFill>
                  <a:schemeClr val="tx1"/>
                </a:solidFill>
                <a:latin typeface="Arial" charset="0"/>
                <a:cs typeface="Arial" charset="0"/>
              </a:rPr>
              <a:t>Samfunnstjeneste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95288" y="2420938"/>
            <a:ext cx="3671887" cy="504825"/>
          </a:xfrm>
          <a:prstGeom prst="rect">
            <a:avLst/>
          </a:prstGeom>
          <a:gradFill>
            <a:gsLst>
              <a:gs pos="0">
                <a:schemeClr val="bg1"/>
              </a:gs>
              <a:gs pos="2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2400" b="1">
                <a:solidFill>
                  <a:schemeClr val="tx1"/>
                </a:solidFill>
                <a:latin typeface="Arial" charset="0"/>
                <a:cs typeface="Arial" charset="0"/>
              </a:rPr>
              <a:t>Yrkestjeneste</a:t>
            </a:r>
          </a:p>
        </p:txBody>
      </p:sp>
      <p:sp>
        <p:nvSpPr>
          <p:cNvPr id="58380" name="TekstSylinder 13"/>
          <p:cNvSpPr txBox="1">
            <a:spLocks noChangeArrowheads="1"/>
          </p:cNvSpPr>
          <p:nvPr/>
        </p:nvSpPr>
        <p:spPr bwMode="auto">
          <a:xfrm>
            <a:off x="4940300" y="3348281"/>
            <a:ext cx="42037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600" dirty="0"/>
              <a:t>Å søke å virkeliggjøre </a:t>
            </a:r>
            <a:r>
              <a:rPr lang="nb-NO" sz="1600" dirty="0" err="1" smtClean="0"/>
              <a:t>Rotary’s</a:t>
            </a:r>
            <a:r>
              <a:rPr lang="nb-NO" sz="1600" dirty="0" smtClean="0"/>
              <a:t> </a:t>
            </a:r>
            <a:r>
              <a:rPr lang="nb-NO" sz="1600" dirty="0"/>
              <a:t>idealer i vårt privatliv, yrkesliv og som samfunnsborger</a:t>
            </a:r>
          </a:p>
        </p:txBody>
      </p:sp>
      <p:sp>
        <p:nvSpPr>
          <p:cNvPr id="58381" name="TekstSylinder 14"/>
          <p:cNvSpPr txBox="1">
            <a:spLocks noChangeArrowheads="1"/>
          </p:cNvSpPr>
          <p:nvPr/>
        </p:nvSpPr>
        <p:spPr bwMode="auto">
          <a:xfrm>
            <a:off x="4940300" y="2238375"/>
            <a:ext cx="3951288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/>
              <a:t>Å stille høye etiske krav til oss selv, i</a:t>
            </a:r>
            <a:br>
              <a:rPr lang="nb-NO" sz="1600"/>
            </a:br>
            <a:r>
              <a:rPr lang="nb-NO" sz="1600"/>
              <a:t>yrke og samfunnsliv, og vise respekt </a:t>
            </a:r>
            <a:br>
              <a:rPr lang="nb-NO" sz="1600"/>
            </a:br>
            <a:r>
              <a:rPr lang="nb-NO" sz="1600"/>
              <a:t>og forståelse for alt nyttig arbeid.  </a:t>
            </a:r>
          </a:p>
        </p:txBody>
      </p:sp>
      <p:sp>
        <p:nvSpPr>
          <p:cNvPr id="58382" name="TekstSylinder 15"/>
          <p:cNvSpPr txBox="1">
            <a:spLocks noChangeArrowheads="1"/>
          </p:cNvSpPr>
          <p:nvPr/>
        </p:nvSpPr>
        <p:spPr bwMode="auto">
          <a:xfrm>
            <a:off x="4962525" y="4110038"/>
            <a:ext cx="40735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/>
              <a:t>Å arbeide for internasjonal forståelse og </a:t>
            </a:r>
            <a:br>
              <a:rPr lang="nb-NO" sz="1600"/>
            </a:br>
            <a:r>
              <a:rPr lang="nb-NO" sz="1600"/>
              <a:t>fred gjennom vennskap over lande-grensene mellom mennesker fra alle yrker. </a:t>
            </a:r>
          </a:p>
        </p:txBody>
      </p:sp>
      <p:sp>
        <p:nvSpPr>
          <p:cNvPr id="58383" name="TekstSylinder 16"/>
          <p:cNvSpPr txBox="1">
            <a:spLocks noChangeArrowheads="1"/>
          </p:cNvSpPr>
          <p:nvPr/>
        </p:nvSpPr>
        <p:spPr bwMode="auto">
          <a:xfrm>
            <a:off x="4940300" y="5157788"/>
            <a:ext cx="409575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/>
              <a:t>Rotarys ungdomssatsing, RYLA, Ungdoms-utveksling, Rotaract m.m. </a:t>
            </a:r>
          </a:p>
        </p:txBody>
      </p:sp>
      <p:sp>
        <p:nvSpPr>
          <p:cNvPr id="58384" name="TekstSylinder 17"/>
          <p:cNvSpPr txBox="1">
            <a:spLocks noChangeArrowheads="1"/>
          </p:cNvSpPr>
          <p:nvPr/>
        </p:nvSpPr>
        <p:spPr bwMode="auto">
          <a:xfrm>
            <a:off x="4932363" y="1628775"/>
            <a:ext cx="395922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 dirty="0"/>
              <a:t>Å lære våre medmennesker å kjenne</a:t>
            </a:r>
          </a:p>
        </p:txBody>
      </p:sp>
      <p:pic>
        <p:nvPicPr>
          <p:cNvPr id="58386" name="Picture 10" descr="riemblem_c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il mot venstre og høyre 23"/>
          <p:cNvSpPr/>
          <p:nvPr/>
        </p:nvSpPr>
        <p:spPr>
          <a:xfrm>
            <a:off x="4100513" y="3432175"/>
            <a:ext cx="719137" cy="1397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6" name="Pil mot venstre og høyre 25"/>
          <p:cNvSpPr/>
          <p:nvPr/>
        </p:nvSpPr>
        <p:spPr>
          <a:xfrm>
            <a:off x="4140200" y="1773238"/>
            <a:ext cx="719138" cy="1397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7" name="Pil mot venstre og høyre 26"/>
          <p:cNvSpPr/>
          <p:nvPr/>
        </p:nvSpPr>
        <p:spPr>
          <a:xfrm>
            <a:off x="4140200" y="2636838"/>
            <a:ext cx="719138" cy="1397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8" name="Pil mot venstre og høyre 27"/>
          <p:cNvSpPr/>
          <p:nvPr/>
        </p:nvSpPr>
        <p:spPr>
          <a:xfrm>
            <a:off x="4140200" y="4368800"/>
            <a:ext cx="719138" cy="1397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9" name="Pil mot venstre og høyre 28"/>
          <p:cNvSpPr/>
          <p:nvPr/>
        </p:nvSpPr>
        <p:spPr>
          <a:xfrm>
            <a:off x="4140200" y="5376863"/>
            <a:ext cx="719138" cy="1397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90780"/>
            <a:ext cx="2134804" cy="2138362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1628800"/>
            <a:ext cx="8424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Rotary International</a:t>
            </a:r>
          </a:p>
          <a:p>
            <a:endParaRPr lang="nb-NO" sz="2000" b="1" dirty="0"/>
          </a:p>
          <a:p>
            <a:pPr lvl="1"/>
            <a:r>
              <a:rPr lang="nb-NO" sz="2000" b="1" dirty="0" smtClean="0"/>
              <a:t>Rotary Norden</a:t>
            </a:r>
          </a:p>
          <a:p>
            <a:pPr lvl="1"/>
            <a:endParaRPr lang="nb-NO" sz="2000" b="1" dirty="0"/>
          </a:p>
          <a:p>
            <a:pPr lvl="2"/>
            <a:r>
              <a:rPr lang="nb-NO" sz="2000" b="1" dirty="0" smtClean="0"/>
              <a:t>Rotary Norge</a:t>
            </a:r>
          </a:p>
          <a:p>
            <a:pPr lvl="3"/>
            <a:endParaRPr lang="nb-NO" sz="2000" b="1" dirty="0"/>
          </a:p>
          <a:p>
            <a:pPr lvl="3"/>
            <a:r>
              <a:rPr lang="nb-NO" sz="2000" b="1" dirty="0" smtClean="0"/>
              <a:t>Distrikt 2250</a:t>
            </a:r>
          </a:p>
          <a:p>
            <a:pPr lvl="7"/>
            <a:endParaRPr lang="nb-NO" sz="2000" b="1" dirty="0" smtClean="0"/>
          </a:p>
          <a:p>
            <a:pPr lvl="4"/>
            <a:r>
              <a:rPr lang="nb-NO" sz="2000" b="1" dirty="0" smtClean="0"/>
              <a:t>Karmøy Vest Rotaryklubb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95572" y="2482056"/>
            <a:ext cx="8424863" cy="2516188"/>
          </a:xfrm>
          <a:prstGeom prst="rect">
            <a:avLst/>
          </a:prstGeom>
          <a:solidFill>
            <a:srgbClr val="FFFF99"/>
          </a:solidFill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1200" b="1" dirty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nb-NO" sz="12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nb-NO" sz="4000" b="1" dirty="0">
                <a:solidFill>
                  <a:schemeClr val="hlink"/>
                </a:solidFill>
                <a:latin typeface="Monotype Corsiva" pitchFamily="66" charset="0"/>
              </a:rPr>
              <a:t>Rotary er en yrkesbasert og tjenesteytende organisasjon</a:t>
            </a:r>
            <a:br>
              <a:rPr lang="nb-NO" sz="4000" b="1" dirty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nb-NO" sz="4000" b="1" dirty="0">
                <a:solidFill>
                  <a:schemeClr val="hlink"/>
                </a:solidFill>
                <a:latin typeface="Monotype Corsiva" pitchFamily="66" charset="0"/>
              </a:rPr>
              <a:t>der formålet er å gagne andre</a:t>
            </a:r>
          </a:p>
          <a:p>
            <a:pPr algn="ctr">
              <a:spcBef>
                <a:spcPct val="50000"/>
              </a:spcBef>
            </a:pPr>
            <a:endParaRPr lang="nb-NO" dirty="0">
              <a:solidFill>
                <a:schemeClr val="hlin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Verdt å legge merke til:</a:t>
            </a:r>
            <a:endParaRPr lang="nb-NO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1557338"/>
            <a:ext cx="7920037" cy="44196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endParaRPr lang="nb-NO" sz="28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28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nb-NO" b="1" u="sng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36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endParaRPr lang="nb-NO" sz="20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2743200" y="1600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b-NO" sz="1200">
              <a:latin typeface="Comic Sans MS" pitchFamily="66" charset="0"/>
            </a:endParaRPr>
          </a:p>
        </p:txBody>
      </p:sp>
      <p:sp>
        <p:nvSpPr>
          <p:cNvPr id="61446" name="Text Box 11"/>
          <p:cNvSpPr txBox="1">
            <a:spLocks noChangeArrowheads="1"/>
          </p:cNvSpPr>
          <p:nvPr/>
        </p:nvSpPr>
        <p:spPr bwMode="auto">
          <a:xfrm>
            <a:off x="5327675" y="5197585"/>
            <a:ext cx="3313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1200"/>
              <a:t>Fra Riga juni 2007</a:t>
            </a:r>
          </a:p>
        </p:txBody>
      </p:sp>
      <p:pic>
        <p:nvPicPr>
          <p:cNvPr id="61448" name="Picture 13" descr="Riga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3816" y="2846054"/>
            <a:ext cx="3095773" cy="232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9552" y="1628800"/>
            <a:ext cx="828092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Klubbtjenesten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nb-NO" i="1" dirty="0">
                <a:solidFill>
                  <a:schemeClr val="hlink"/>
                </a:solidFill>
              </a:rPr>
              <a:t>”Å lære våre medmennesker å kjenne og bygge vennskap</a:t>
            </a:r>
            <a:r>
              <a:rPr lang="nb-NO" i="1" dirty="0" smtClean="0">
                <a:solidFill>
                  <a:schemeClr val="hlink"/>
                </a:solidFill>
              </a:rPr>
              <a:t>”</a:t>
            </a:r>
          </a:p>
          <a:p>
            <a:endParaRPr lang="nb-NO" i="1" dirty="0">
              <a:solidFill>
                <a:schemeClr val="hlink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nb-NO" b="1" dirty="0"/>
              <a:t>Den omfatter aktiviteter som: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nb-NO" dirty="0" smtClean="0"/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Klassifikasjon</a:t>
            </a:r>
            <a:endParaRPr lang="nb-NO" dirty="0"/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Medlemskapsarbeid</a:t>
            </a:r>
            <a:endParaRPr lang="nb-NO" dirty="0"/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Programutvikling</a:t>
            </a:r>
            <a:endParaRPr lang="nb-NO" dirty="0"/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Opplysnings- </a:t>
            </a:r>
            <a:r>
              <a:rPr lang="nb-NO" dirty="0"/>
              <a:t>og </a:t>
            </a:r>
            <a:r>
              <a:rPr lang="nb-NO" dirty="0" smtClean="0"/>
              <a:t>referatarbeid</a:t>
            </a:r>
            <a:endParaRPr lang="nb-NO" dirty="0"/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Kameratskapsaktiviteter og </a:t>
            </a:r>
            <a:r>
              <a:rPr lang="nb-NO" dirty="0"/>
              <a:t>samarbeid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Fest- </a:t>
            </a:r>
            <a:r>
              <a:rPr lang="nb-NO" dirty="0"/>
              <a:t>og sosiale aktiviteter</a:t>
            </a: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Karmøy </a:t>
            </a:r>
            <a:r>
              <a:rPr lang="nb-NO" dirty="0"/>
              <a:t>Vest </a:t>
            </a:r>
            <a:r>
              <a:rPr lang="nb-NO" dirty="0" smtClean="0"/>
              <a:t>RK. </a:t>
            </a:r>
            <a:r>
              <a:rPr lang="nb-NO" dirty="0"/>
              <a:t>har gjennom mange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år hatt </a:t>
            </a:r>
            <a:r>
              <a:rPr lang="nb-NO" dirty="0"/>
              <a:t>bussturer rundt om i Europa.</a:t>
            </a:r>
          </a:p>
          <a:p>
            <a:endParaRPr lang="nb-NO" dirty="0"/>
          </a:p>
          <a:p>
            <a:pPr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nb-NO" dirty="0"/>
          </a:p>
          <a:p>
            <a:endParaRPr lang="nb-NO" i="1" dirty="0">
              <a:solidFill>
                <a:schemeClr val="hlink"/>
              </a:solidFill>
            </a:endParaRP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4213" y="2781300"/>
            <a:ext cx="7559675" cy="3627438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endParaRPr lang="nb-NO" sz="28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28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nb-NO" b="1" u="sng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36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endParaRPr lang="nb-NO" sz="20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2468" name="Group 7"/>
          <p:cNvGrpSpPr>
            <a:grpSpLocks/>
          </p:cNvGrpSpPr>
          <p:nvPr/>
        </p:nvGrpSpPr>
        <p:grpSpPr bwMode="auto">
          <a:xfrm>
            <a:off x="4932363" y="2924944"/>
            <a:ext cx="3455987" cy="3683000"/>
            <a:chOff x="3168" y="1344"/>
            <a:chExt cx="2032" cy="2365"/>
          </a:xfrm>
        </p:grpSpPr>
        <p:pic>
          <p:nvPicPr>
            <p:cNvPr id="106504" name="Picture 8" descr="Rwanda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68" y="1344"/>
              <a:ext cx="2032" cy="2064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</p:spPr>
        </p:pic>
        <p:sp>
          <p:nvSpPr>
            <p:cNvPr id="62475" name="Text Box 9"/>
            <p:cNvSpPr txBox="1">
              <a:spLocks noChangeArrowheads="1"/>
            </p:cNvSpPr>
            <p:nvPr/>
          </p:nvSpPr>
          <p:spPr bwMode="auto">
            <a:xfrm>
              <a:off x="3737" y="3552"/>
              <a:ext cx="108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b-NO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Barnehjem i Kigali, Rwanda</a:t>
              </a:r>
            </a:p>
          </p:txBody>
        </p:sp>
      </p:grpSp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838200" y="33528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b-NO" sz="1200">
              <a:latin typeface="Comic Sans MS" pitchFamily="66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552" y="1628800"/>
            <a:ext cx="8352928" cy="4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Samfunnstjenesten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nb-NO" i="1" dirty="0">
                <a:solidFill>
                  <a:schemeClr val="hlink"/>
                </a:solidFill>
              </a:rPr>
              <a:t>”Utarbeide og gjennomføre samfunnsnyttige prosjekter</a:t>
            </a:r>
            <a:br>
              <a:rPr lang="nb-NO" i="1" dirty="0">
                <a:solidFill>
                  <a:schemeClr val="hlink"/>
                </a:solidFill>
              </a:rPr>
            </a:br>
            <a:r>
              <a:rPr lang="nb-NO" i="1" dirty="0">
                <a:solidFill>
                  <a:schemeClr val="hlink"/>
                </a:solidFill>
              </a:rPr>
              <a:t>lokalt, nasjonal og internasjonalt”</a:t>
            </a:r>
          </a:p>
          <a:p>
            <a:endParaRPr lang="nb-NO" i="1" dirty="0">
              <a:solidFill>
                <a:schemeClr val="hlink"/>
              </a:solidFill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nb-NO" b="1" dirty="0"/>
              <a:t>Den omfatter aktiviteter som: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nb-NO" dirty="0" smtClean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/>
              <a:t>Samfunnsarbeid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Ungdomsarbeid</a:t>
            </a:r>
            <a:endParaRPr lang="nb-NO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Støtte </a:t>
            </a:r>
            <a:r>
              <a:rPr lang="nb-NO" dirty="0"/>
              <a:t>til vanskeligstilte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Miljøvern</a:t>
            </a:r>
            <a:endParaRPr lang="nb-NO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b-NO" dirty="0" smtClean="0"/>
              <a:t>Prosjekter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576" y="4509120"/>
            <a:ext cx="5264469" cy="1873250"/>
            <a:chOff x="1592" y="672"/>
            <a:chExt cx="2833" cy="960"/>
          </a:xfrm>
        </p:grpSpPr>
        <p:sp>
          <p:nvSpPr>
            <p:cNvPr id="63495" name="Rectangle 5"/>
            <p:cNvSpPr>
              <a:spLocks noChangeArrowheads="1"/>
            </p:cNvSpPr>
            <p:nvPr/>
          </p:nvSpPr>
          <p:spPr bwMode="auto">
            <a:xfrm>
              <a:off x="1592" y="672"/>
              <a:ext cx="2496" cy="96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63496" name="Text Box 6"/>
            <p:cNvSpPr txBox="1">
              <a:spLocks noChangeArrowheads="1"/>
            </p:cNvSpPr>
            <p:nvPr/>
          </p:nvSpPr>
          <p:spPr bwMode="auto">
            <a:xfrm>
              <a:off x="1654" y="747"/>
              <a:ext cx="2771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b-NO" sz="1400" dirty="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Nobelprisvinneren Thomas Mann:</a:t>
              </a:r>
            </a:p>
            <a:p>
              <a:endParaRPr lang="nb-NO" sz="14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b-NO" sz="1400" dirty="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”Den åndelige grunnvoll i Rotary – hva er det annet </a:t>
              </a:r>
            </a:p>
            <a:p>
              <a:r>
                <a:rPr lang="nb-NO" sz="1400" dirty="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enn det samlede forbilde av frihet, dannelse, </a:t>
              </a:r>
            </a:p>
            <a:p>
              <a:r>
                <a:rPr lang="nb-NO" sz="1400" dirty="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menneskelig vennlighet, toleranse, hjelpsomhet og</a:t>
              </a:r>
            </a:p>
            <a:p>
              <a:r>
                <a:rPr lang="nb-NO" sz="1400" dirty="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medfølelse som er kjernen av medmenneskelighet</a:t>
              </a:r>
            </a:p>
            <a:p>
              <a:r>
                <a:rPr lang="nb-NO" sz="1400" dirty="0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og folkeskikk i sin mest opphøyde form?”</a:t>
              </a:r>
            </a:p>
          </p:txBody>
        </p:sp>
      </p:grpSp>
      <p:pic>
        <p:nvPicPr>
          <p:cNvPr id="63492" name="Picture 7" descr="PE0183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1844824"/>
            <a:ext cx="324008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1" y="1628800"/>
            <a:ext cx="4854257" cy="248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Yrkestjenesten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/>
              <a:t>Yrkestjenesten </a:t>
            </a:r>
            <a:r>
              <a:rPr lang="nb-NO" dirty="0"/>
              <a:t>den opprinnelige og grunnleggende idé i Rotary</a:t>
            </a:r>
            <a:br>
              <a:rPr lang="nb-NO" dirty="0"/>
            </a:br>
            <a:endParaRPr lang="nb-NO" dirty="0"/>
          </a:p>
          <a:p>
            <a:pPr marL="2857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/>
              <a:t>Kontakt over yrkesgrensene og høyning av den etiske standard var det Paul Harris søkte.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1530350"/>
            <a:ext cx="7920037" cy="44196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endParaRPr lang="nb-NO" sz="28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28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nb-NO" b="1" u="sng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360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endParaRPr lang="nb-NO" sz="200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4517" name="Picture 8" descr="Utstudenter med fl 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284538"/>
            <a:ext cx="46101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 Box 10"/>
          <p:cNvSpPr txBox="1">
            <a:spLocks noChangeArrowheads="1"/>
          </p:cNvSpPr>
          <p:nvPr/>
        </p:nvSpPr>
        <p:spPr bwMode="auto">
          <a:xfrm>
            <a:off x="5436096" y="6048400"/>
            <a:ext cx="24495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/>
              <a:t>Utvekslingsstudenter fra D-2250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9551" y="1628800"/>
            <a:ext cx="8282187" cy="419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err="1" smtClean="0"/>
              <a:t>Internatjonal</a:t>
            </a:r>
            <a:r>
              <a:rPr lang="nb-NO" sz="2000" b="1" dirty="0" smtClean="0"/>
              <a:t> tjeneste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nb-NO" i="1" dirty="0">
                <a:solidFill>
                  <a:schemeClr val="hlink"/>
                </a:solidFill>
              </a:rPr>
              <a:t>”Å arbeide for internasjonal forståelse og fred gjennom vennskap over landegrenser mellom mennesker fra forskjellige yrker</a:t>
            </a:r>
            <a:r>
              <a:rPr lang="nb-NO" i="1" dirty="0" smtClean="0">
                <a:solidFill>
                  <a:schemeClr val="hlink"/>
                </a:solidFill>
              </a:rPr>
              <a:t>”</a:t>
            </a:r>
          </a:p>
          <a:p>
            <a:endParaRPr lang="nb-NO" i="1" dirty="0">
              <a:solidFill>
                <a:schemeClr val="hlink"/>
              </a:solidFill>
            </a:endParaRPr>
          </a:p>
          <a:p>
            <a:pPr marL="342900" indent="-342900">
              <a:defRPr/>
            </a:pP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omfatter aktiviteter som: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Ungdomsutveksling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GSE-utveksling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trips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Rotary Foundation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Vennskapsarbeid</a:t>
            </a:r>
          </a:p>
          <a:p>
            <a:endParaRPr lang="nb-NO" i="1" dirty="0">
              <a:solidFill>
                <a:schemeClr val="hlink"/>
              </a:solidFill>
            </a:endParaRPr>
          </a:p>
          <a:p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New_Gene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76475"/>
            <a:ext cx="28702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73076" y="2128837"/>
            <a:ext cx="2006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916113"/>
            <a:ext cx="16287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Bild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437063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16" descr="j02833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365625"/>
            <a:ext cx="2160587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1" y="1628800"/>
            <a:ext cx="828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Den 5. tjenesteveien: Nye generasjoner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68313" y="1989138"/>
            <a:ext cx="7920037" cy="4419600"/>
          </a:xfrm>
        </p:spPr>
        <p:txBody>
          <a:bodyPr/>
          <a:lstStyle/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endParaRPr lang="nb-NO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nb-NO" b="1" u="sng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Arial" charset="0"/>
              <a:buNone/>
              <a:defRPr/>
            </a:pPr>
            <a:r>
              <a:rPr lang="nb-NO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endParaRPr lang="nb-NO" sz="20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6084094" y="2096499"/>
            <a:ext cx="165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defRPr/>
            </a:pPr>
            <a:r>
              <a:rPr lang="nb-NO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Bjarne Velde</a:t>
            </a:r>
          </a:p>
        </p:txBody>
      </p:sp>
      <p:pic>
        <p:nvPicPr>
          <p:cNvPr id="67590" name="Picture 16" descr="Guvernør Bjar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492896"/>
            <a:ext cx="25209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1" y="1628800"/>
            <a:ext cx="4896049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Guvernøråret 2001-2002</a:t>
            </a:r>
          </a:p>
          <a:p>
            <a:endParaRPr lang="nb-NO" sz="2000" dirty="0"/>
          </a:p>
          <a:p>
            <a:r>
              <a:rPr lang="nb-NO" dirty="0"/>
              <a:t>”Jeg vil si at </a:t>
            </a:r>
            <a:r>
              <a:rPr lang="nb-NO" dirty="0" err="1"/>
              <a:t>rotaryåret</a:t>
            </a:r>
            <a:r>
              <a:rPr lang="nb-NO" dirty="0"/>
              <a:t> 2001-2002 var et positivt år for klubben. Året bandt medlemmene sammen, de har mye å se tilbake på og også å være stolte av. </a:t>
            </a:r>
          </a:p>
          <a:p>
            <a:r>
              <a:rPr lang="nb-NO" dirty="0"/>
              <a:t>Den av klubbens medlemmer som har mest å se tilbake på, og være takknemlig for, er nok jeg, som fikk æren av å være klubbens første guvernør.”</a:t>
            </a:r>
          </a:p>
          <a:p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23" y="2852936"/>
            <a:ext cx="2818565" cy="3861048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1628800"/>
            <a:ext cx="8424936" cy="281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Karmøy Vest Rotaryklubb</a:t>
            </a:r>
          </a:p>
          <a:p>
            <a:endParaRPr lang="nb-NO" sz="2000" b="1" dirty="0"/>
          </a:p>
          <a:p>
            <a:pPr marL="285750" indent="-28575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/>
              <a:t>Karmøy Vest Rotaryklubb ble chartret den 20.oktober 1979 av 20 </a:t>
            </a:r>
            <a:r>
              <a:rPr lang="nb-NO" dirty="0" smtClean="0"/>
              <a:t>medlemmer</a:t>
            </a: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Første </a:t>
            </a: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kvinnelige medlemmer ble tatt opp </a:t>
            </a:r>
            <a:r>
              <a:rPr lang="nb-NO" dirty="0"/>
              <a:t>6. mars 2001</a:t>
            </a:r>
            <a: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nb-NO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nb-NO" dirty="0" smtClean="0"/>
              <a:t>øtelokale </a:t>
            </a:r>
            <a:r>
              <a:rPr lang="nb-NO" dirty="0"/>
              <a:t>i 3. etasje i Karmøy Kulturhus</a:t>
            </a:r>
          </a:p>
          <a:p>
            <a:pPr marL="285750" indent="-28575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nb-NO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nb-NO" dirty="0" smtClean="0"/>
              <a:t>Klubben </a:t>
            </a:r>
            <a:r>
              <a:rPr lang="nb-NO" dirty="0"/>
              <a:t>har fast møtetid tirsdag kl. 19.00</a:t>
            </a:r>
            <a:endParaRPr lang="en-US" dirty="0"/>
          </a:p>
          <a:p>
            <a:endParaRPr lang="nb-NO" dirty="0"/>
          </a:p>
          <a:p>
            <a:endParaRPr lang="nb-NO" b="1" dirty="0" smtClean="0"/>
          </a:p>
        </p:txBody>
      </p:sp>
      <p:pic>
        <p:nvPicPr>
          <p:cNvPr id="5" name="Picture 10" descr="char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4077072"/>
            <a:ext cx="3960440" cy="242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1628800"/>
            <a:ext cx="842493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nb-NO" sz="2000" b="1" dirty="0"/>
              <a:t>KLUBBLOKALENE</a:t>
            </a:r>
            <a:r>
              <a:rPr lang="nb-NO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nb-NO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nb-NO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dirty="0"/>
              <a:t>Skudenes og Åkra Sparebank.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dirty="0"/>
              <a:t>Fra oktober 1987 til februar 1993 holdt vi til i Åkra Sanitetslags hus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b-NO" dirty="0"/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dirty="0"/>
              <a:t>3. etasje i Karmøy Kulturhus</a:t>
            </a:r>
            <a:endParaRPr lang="en-US" dirty="0"/>
          </a:p>
        </p:txBody>
      </p:sp>
      <p:pic>
        <p:nvPicPr>
          <p:cNvPr id="4" name="Picture 21" descr="radh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3429000"/>
            <a:ext cx="295116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076056" y="513204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b-NO" sz="1200" dirty="0"/>
              <a:t>Karmøy Kulturhus, rådhusvn.71 </a:t>
            </a:r>
            <a:r>
              <a:rPr lang="nb-NO" sz="1200" dirty="0" smtClean="0"/>
              <a:t>Åkrehamn</a:t>
            </a:r>
            <a:r>
              <a:rPr lang="nb-NO" sz="1200" dirty="0"/>
              <a:t/>
            </a:r>
            <a:br>
              <a:rPr lang="nb-NO" sz="1200" dirty="0"/>
            </a:br>
            <a:endParaRPr lang="nb-NO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7890" name="Line 8"/>
          <p:cNvSpPr>
            <a:spLocks noChangeShapeType="1"/>
          </p:cNvSpPr>
          <p:nvPr/>
        </p:nvSpPr>
        <p:spPr bwMode="auto">
          <a:xfrm flipH="1" flipV="1">
            <a:off x="4356100" y="4437063"/>
            <a:ext cx="2873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sp>
        <p:nvSpPr>
          <p:cNvPr id="37891" name="Line 9"/>
          <p:cNvSpPr>
            <a:spLocks noChangeShapeType="1"/>
          </p:cNvSpPr>
          <p:nvPr/>
        </p:nvSpPr>
        <p:spPr bwMode="auto">
          <a:xfrm flipV="1">
            <a:off x="5003800" y="4508500"/>
            <a:ext cx="4318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nb-NO"/>
          </a:p>
        </p:txBody>
      </p:sp>
      <p:pic>
        <p:nvPicPr>
          <p:cNvPr id="3789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0213" y="2250502"/>
            <a:ext cx="29591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15"/>
          <p:cNvSpPr>
            <a:spLocks noChangeArrowheads="1"/>
          </p:cNvSpPr>
          <p:nvPr/>
        </p:nvSpPr>
        <p:spPr bwMode="auto">
          <a:xfrm>
            <a:off x="6331890" y="5722292"/>
            <a:ext cx="2255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b-NO" sz="1200" i="1" dirty="0"/>
              <a:t>Nikolai overtar </a:t>
            </a:r>
            <a:r>
              <a:rPr lang="nb-NO" sz="1200" i="1" dirty="0" smtClean="0"/>
              <a:t>presidentvervet</a:t>
            </a:r>
            <a:br>
              <a:rPr lang="nb-NO" sz="1200" i="1" dirty="0" smtClean="0"/>
            </a:br>
            <a:r>
              <a:rPr lang="nb-NO" sz="1200" i="1" dirty="0" smtClean="0"/>
              <a:t>fra </a:t>
            </a:r>
            <a:r>
              <a:rPr lang="nb-NO" sz="1200" i="1" dirty="0"/>
              <a:t>Liv i juni 2004</a:t>
            </a:r>
          </a:p>
        </p:txBody>
      </p:sp>
      <p:pic>
        <p:nvPicPr>
          <p:cNvPr id="3789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8050" y="2250502"/>
            <a:ext cx="1879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17"/>
          <p:cNvSpPr>
            <a:spLocks noChangeArrowheads="1"/>
          </p:cNvSpPr>
          <p:nvPr/>
        </p:nvSpPr>
        <p:spPr bwMode="auto">
          <a:xfrm>
            <a:off x="3461432" y="6148459"/>
            <a:ext cx="257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200" i="1" dirty="0"/>
              <a:t>Siri Lill Mannes </a:t>
            </a:r>
            <a:r>
              <a:rPr lang="nb-NO" sz="1200" i="1" dirty="0" smtClean="0"/>
              <a:t>mottar</a:t>
            </a:r>
            <a:br>
              <a:rPr lang="nb-NO" sz="1200" i="1" dirty="0" smtClean="0"/>
            </a:br>
            <a:r>
              <a:rPr lang="nb-NO" sz="1200" i="1" dirty="0" smtClean="0"/>
              <a:t>utmerkelsen</a:t>
            </a:r>
            <a:endParaRPr lang="nb-NO" sz="1200" i="1" dirty="0"/>
          </a:p>
          <a:p>
            <a:pPr algn="ctr"/>
            <a:r>
              <a:rPr lang="nb-NO" sz="1200" i="1" dirty="0"/>
              <a:t>Paul Harris </a:t>
            </a:r>
            <a:r>
              <a:rPr lang="nb-NO" sz="1200" i="1" dirty="0" err="1"/>
              <a:t>Fellowship</a:t>
            </a:r>
            <a:endParaRPr lang="nb-NO" sz="1200" i="1" dirty="0"/>
          </a:p>
        </p:txBody>
      </p:sp>
      <p:pic>
        <p:nvPicPr>
          <p:cNvPr id="3789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694" y="2250502"/>
            <a:ext cx="3309937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ectangle 19"/>
          <p:cNvSpPr>
            <a:spLocks noChangeArrowheads="1"/>
          </p:cNvSpPr>
          <p:nvPr/>
        </p:nvSpPr>
        <p:spPr bwMode="auto">
          <a:xfrm>
            <a:off x="710962" y="4742075"/>
            <a:ext cx="2233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 i="1" dirty="0"/>
              <a:t>Legging av heller på Fredheim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39552" y="1628800"/>
            <a:ext cx="8424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Arial" charset="0"/>
              <a:buNone/>
              <a:defRPr/>
            </a:pPr>
            <a:r>
              <a:rPr lang="nb-NO" sz="2000" b="1" dirty="0" smtClean="0"/>
              <a:t>Samfunnsnyttig klubbarbeid</a:t>
            </a:r>
            <a:endParaRPr lang="nb-NO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3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Aktiviteter</a:t>
            </a:r>
          </a:p>
          <a:p>
            <a:endParaRPr lang="nb-NO" sz="20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nb-NO" sz="1400" dirty="0"/>
              <a:t>Helt siden klubben ble startet har det gamle Stormvarselet i Åkrehamn vært benyttet som vår logo. </a:t>
            </a: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>Vi </a:t>
            </a:r>
            <a:r>
              <a:rPr lang="nb-NO" sz="1400" dirty="0"/>
              <a:t>bestemte oss derfor for å restaurere og gjenreise dette viktige minnesmerket fra vår fiskerihistorie, </a:t>
            </a:r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>og </a:t>
            </a:r>
            <a:r>
              <a:rPr lang="nb-NO" sz="1400" dirty="0"/>
              <a:t>etter samråd med kommunens kulturkontor ble det plassert ved fiskerimuseet i Grunnvika.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b-NO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nb-NO" sz="1400" dirty="0"/>
              <a:t>Klubben har samlet inn en del gamle lokale bilder som vi har fått rammet inn og hengt opp på sjukeheimer for å glede beboerne der.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b-NO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nb-NO" sz="1400" dirty="0"/>
              <a:t>Vi har arrangert dugnader i Karmøyheiene der klubbmedlemmene har drevet med kvisting i skogen og rydding av tursti rundt </a:t>
            </a:r>
            <a:r>
              <a:rPr lang="nb-NO" sz="1400" dirty="0" err="1"/>
              <a:t>Aureivatnet</a:t>
            </a:r>
            <a:r>
              <a:rPr lang="nb-NO" sz="14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nb-NO" sz="1400" dirty="0"/>
              <a:t>Vi laget en tro kopi av en gammel melkekrakk med autentiske melkespann, og satt den opp ved hovedvegen på Liknes</a:t>
            </a:r>
          </a:p>
          <a:p>
            <a:pPr eaLnBrk="1" hangingPunct="1">
              <a:lnSpc>
                <a:spcPct val="80000"/>
              </a:lnSpc>
              <a:defRPr/>
            </a:pPr>
            <a:endParaRPr lang="nb-NO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err="1"/>
              <a:t>Minnesmerket</a:t>
            </a:r>
            <a:r>
              <a:rPr lang="en-US" sz="1400" dirty="0"/>
              <a:t> over </a:t>
            </a:r>
            <a:r>
              <a:rPr lang="en-US" sz="1400" dirty="0" err="1"/>
              <a:t>omkomne</a:t>
            </a:r>
            <a:r>
              <a:rPr lang="en-US" sz="1400" dirty="0"/>
              <a:t> </a:t>
            </a:r>
            <a:r>
              <a:rPr lang="en-US" sz="1400" dirty="0" err="1"/>
              <a:t>fiskere</a:t>
            </a:r>
            <a:r>
              <a:rPr lang="en-US" sz="1400" dirty="0"/>
              <a:t> og </a:t>
            </a:r>
            <a:r>
              <a:rPr lang="en-US" sz="1400" dirty="0" err="1"/>
              <a:t>sjøfolk</a:t>
            </a:r>
            <a:r>
              <a:rPr lang="en-US" sz="1400" dirty="0"/>
              <a:t> </a:t>
            </a:r>
            <a:r>
              <a:rPr lang="en-US" sz="1400" dirty="0" err="1"/>
              <a:t>hver</a:t>
            </a:r>
            <a:r>
              <a:rPr lang="en-US" sz="1400" dirty="0"/>
              <a:t> 17. </a:t>
            </a:r>
            <a:r>
              <a:rPr lang="en-US" sz="1400" dirty="0" err="1"/>
              <a:t>mai</a:t>
            </a:r>
            <a:r>
              <a:rPr lang="en-US" sz="1400" dirty="0"/>
              <a:t>, og </a:t>
            </a:r>
            <a:r>
              <a:rPr lang="en-US" sz="1400" dirty="0" err="1"/>
              <a:t>minnegudstjenesten</a:t>
            </a:r>
            <a:r>
              <a:rPr lang="en-US" sz="1400" dirty="0"/>
              <a:t> </a:t>
            </a:r>
            <a:r>
              <a:rPr lang="en-US" sz="1400" dirty="0" err="1"/>
              <a:t>allehelgenssøndag</a:t>
            </a:r>
            <a:r>
              <a:rPr lang="en-US" sz="1400" dirty="0"/>
              <a:t> i </a:t>
            </a:r>
            <a:r>
              <a:rPr lang="en-US" sz="1400" dirty="0" err="1"/>
              <a:t>gamle</a:t>
            </a:r>
            <a:r>
              <a:rPr lang="en-US" sz="1400" dirty="0"/>
              <a:t> </a:t>
            </a:r>
            <a:r>
              <a:rPr lang="en-US" sz="1400" dirty="0" err="1"/>
              <a:t>Åkra</a:t>
            </a:r>
            <a:r>
              <a:rPr lang="en-US" sz="1400" dirty="0"/>
              <a:t> </a:t>
            </a:r>
            <a:r>
              <a:rPr lang="en-US" sz="1400" dirty="0" err="1"/>
              <a:t>kirke</a:t>
            </a:r>
            <a:r>
              <a:rPr lang="en-US" sz="1400" dirty="0"/>
              <a:t> </a:t>
            </a:r>
            <a:r>
              <a:rPr lang="en-US" sz="1400" dirty="0" err="1"/>
              <a:t>er</a:t>
            </a:r>
            <a:r>
              <a:rPr lang="en-US" sz="1400" dirty="0"/>
              <a:t> </a:t>
            </a:r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årlige</a:t>
            </a:r>
            <a:r>
              <a:rPr lang="en-US" sz="1400" dirty="0"/>
              <a:t> </a:t>
            </a:r>
            <a:r>
              <a:rPr lang="en-US" sz="1400" dirty="0" err="1"/>
              <a:t>bidrag</a:t>
            </a:r>
            <a:r>
              <a:rPr lang="en-US" sz="1400" dirty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err="1"/>
              <a:t>Utearealene</a:t>
            </a:r>
            <a:r>
              <a:rPr lang="en-US" sz="1400" dirty="0"/>
              <a:t> </a:t>
            </a:r>
            <a:r>
              <a:rPr lang="en-US" sz="1400" dirty="0" err="1"/>
              <a:t>ved</a:t>
            </a:r>
            <a:r>
              <a:rPr lang="en-US" sz="1400" dirty="0"/>
              <a:t> </a:t>
            </a:r>
            <a:r>
              <a:rPr lang="en-US" sz="1400" dirty="0" err="1"/>
              <a:t>det</a:t>
            </a:r>
            <a:r>
              <a:rPr lang="en-US" sz="1400" dirty="0"/>
              <a:t> </a:t>
            </a:r>
            <a:r>
              <a:rPr lang="en-US" sz="1400" dirty="0" err="1"/>
              <a:t>nye</a:t>
            </a:r>
            <a:r>
              <a:rPr lang="en-US" sz="1400" dirty="0"/>
              <a:t> </a:t>
            </a:r>
            <a:r>
              <a:rPr lang="en-US" sz="1400" dirty="0" err="1"/>
              <a:t>Fredheim</a:t>
            </a:r>
            <a:r>
              <a:rPr lang="en-US" sz="1400" dirty="0"/>
              <a:t> </a:t>
            </a:r>
            <a:r>
              <a:rPr lang="en-US" sz="1400" dirty="0" err="1"/>
              <a:t>Omsorgssenter</a:t>
            </a:r>
            <a:r>
              <a:rPr lang="en-US" sz="1400" dirty="0"/>
              <a:t> I </a:t>
            </a:r>
            <a:r>
              <a:rPr lang="en-US" sz="1400" dirty="0" err="1"/>
              <a:t>Sævelandsvik</a:t>
            </a:r>
            <a:r>
              <a:rPr lang="en-US" sz="1400" dirty="0"/>
              <a:t> </a:t>
            </a:r>
            <a:r>
              <a:rPr lang="en-US" sz="1400" dirty="0" err="1"/>
              <a:t>er</a:t>
            </a:r>
            <a:r>
              <a:rPr lang="en-US" sz="1400" dirty="0"/>
              <a:t> “</a:t>
            </a:r>
            <a:r>
              <a:rPr lang="en-US" sz="1400" dirty="0" err="1"/>
              <a:t>vårt</a:t>
            </a:r>
            <a:r>
              <a:rPr lang="en-US" sz="1400" dirty="0"/>
              <a:t>” </a:t>
            </a:r>
            <a:r>
              <a:rPr lang="en-US" sz="1400" dirty="0" err="1"/>
              <a:t>lokale</a:t>
            </a:r>
            <a:r>
              <a:rPr lang="en-US" sz="1400" dirty="0"/>
              <a:t> </a:t>
            </a:r>
            <a:r>
              <a:rPr lang="en-US" sz="1400" dirty="0" err="1"/>
              <a:t>prosjekt</a:t>
            </a:r>
            <a:r>
              <a:rPr lang="en-US" sz="1400" dirty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nb-NO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Økonomisk støtte til enkeltpersoner, lag og organisasjoner ved spesielle anledninger</a:t>
            </a:r>
            <a:r>
              <a:rPr lang="nb-NO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nb-NO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Ungdomsutveksling</a:t>
            </a:r>
            <a:endParaRPr lang="nb-NO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nb-NO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		  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nb-NO" sz="1400" dirty="0"/>
              <a:t>Karmøy Vest Rotaryklubb har i mange år sendt ut elever i videregående skole til et spennende skoleår i utlandet. </a:t>
            </a:r>
            <a:br>
              <a:rPr lang="nb-NO" sz="1400" dirty="0"/>
            </a:br>
            <a:endParaRPr lang="nb-NO" sz="1400" dirty="0"/>
          </a:p>
          <a:p>
            <a:r>
              <a:rPr lang="nb-NO" sz="1400" dirty="0"/>
              <a:t>Vi tror at de fleste unge mennesker har godt av å oppleve andre kulturer, skaffe seg venner i utlandet, samtidig som de utvikler seg og kanskje oppdager nye sider ved seg selv.</a:t>
            </a:r>
            <a:br>
              <a:rPr lang="nb-NO" sz="1400" dirty="0"/>
            </a:br>
            <a:endParaRPr lang="nb-NO" sz="1400" dirty="0"/>
          </a:p>
          <a:p>
            <a:r>
              <a:rPr lang="nb-NO" sz="1400" dirty="0"/>
              <a:t>Norske websider for ungdomsutveksling. Her finner du søknadsskjema etc.: </a:t>
            </a:r>
            <a:r>
              <a:rPr lang="nb-NO" sz="1400" b="1" dirty="0"/>
              <a:t>ungdomsutveksling.rotary.no</a:t>
            </a:r>
            <a:br>
              <a:rPr lang="nb-NO" sz="1400" b="1" dirty="0"/>
            </a:br>
            <a:endParaRPr lang="nb-NO" sz="1400" b="1" dirty="0"/>
          </a:p>
          <a:p>
            <a:r>
              <a:rPr lang="nb-NO" sz="1400" dirty="0"/>
              <a:t>Oversikt over våre utvekslingsstudenter finner du her:</a:t>
            </a:r>
            <a:br>
              <a:rPr lang="nb-NO" sz="1400" dirty="0"/>
            </a:br>
            <a:r>
              <a:rPr lang="nb-NO" sz="1400" b="1" dirty="0" smtClean="0"/>
              <a:t>karmoy-vest.rotary.no/</a:t>
            </a:r>
            <a:r>
              <a:rPr lang="nb-NO" sz="1400" b="1" dirty="0" err="1" smtClean="0"/>
              <a:t>no</a:t>
            </a:r>
            <a:r>
              <a:rPr lang="nb-NO" sz="1400" b="1" dirty="0" smtClean="0"/>
              <a:t>/ungdomsutveksling</a:t>
            </a:r>
            <a:endParaRPr lang="nb-NO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" descr="j0234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2924944"/>
            <a:ext cx="22320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Georgiastipendet</a:t>
            </a:r>
            <a:r>
              <a:rPr lang="nb-NO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nb-NO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nb-NO" sz="2000" b="1" dirty="0" smtClean="0"/>
              <a:t>Georgia </a:t>
            </a:r>
            <a:r>
              <a:rPr lang="nb-NO" sz="2000" b="1" dirty="0"/>
              <a:t>Rotary Student Program (GRSP</a:t>
            </a:r>
            <a:r>
              <a:rPr lang="nb-NO" sz="2000" b="1" dirty="0" smtClean="0"/>
              <a:t>)</a:t>
            </a:r>
            <a:br>
              <a:rPr lang="nb-NO" sz="2000" b="1" dirty="0" smtClean="0"/>
            </a:br>
            <a:endParaRPr lang="nb-NO" sz="2000" b="1" dirty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1600" dirty="0" smtClean="0"/>
              <a:t>    </a:t>
            </a:r>
            <a:r>
              <a:rPr lang="nb-NO" sz="1600" dirty="0"/>
              <a:t>Ca. 85 stipend til ungdom fra hele verden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1600" dirty="0"/>
              <a:t>    Normalt får Norge 4 – 10 plasser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1600" dirty="0"/>
              <a:t>    Ett års studie i Georgia, USA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1600" dirty="0"/>
              <a:t>    Hvert stipend dekker studieutgifter, </a:t>
            </a:r>
            <a:br>
              <a:rPr lang="nb-NO" sz="1600" dirty="0"/>
            </a:br>
            <a:r>
              <a:rPr lang="nb-NO" sz="1600" dirty="0"/>
              <a:t>       studentbolig, mat og litt lommepenger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1600" dirty="0"/>
              <a:t>    Kandidaten dekker selv reise t/r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1600" dirty="0"/>
              <a:t>    Aldergrensen er 18 – 24 år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1600" b="1" dirty="0" smtClean="0"/>
              <a:t>   Georgia </a:t>
            </a:r>
            <a:r>
              <a:rPr lang="nb-NO" sz="1600" b="1" dirty="0"/>
              <a:t>studenter fra vår klubb:</a:t>
            </a:r>
            <a:r>
              <a:rPr lang="nb-NO" sz="1600" dirty="0"/>
              <a:t>  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1600" dirty="0"/>
              <a:t> Siri Lill Mannes          1988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Ø"/>
            </a:pPr>
            <a:r>
              <a:rPr lang="nb-NO" sz="1600" dirty="0"/>
              <a:t> Therese </a:t>
            </a:r>
            <a:r>
              <a:rPr lang="nb-NO" sz="1600" dirty="0" err="1"/>
              <a:t>Stavenjord</a:t>
            </a:r>
            <a:r>
              <a:rPr lang="nb-NO" sz="1600" dirty="0"/>
              <a:t>   1996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2636912"/>
            <a:ext cx="29527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1"/>
          <p:cNvSpPr>
            <a:spLocks noChangeArrowheads="1"/>
          </p:cNvSpPr>
          <p:nvPr/>
        </p:nvSpPr>
        <p:spPr bwMode="auto">
          <a:xfrm>
            <a:off x="6516427" y="4573662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i="1" dirty="0"/>
              <a:t>GSE-teamet </a:t>
            </a:r>
            <a:r>
              <a:rPr lang="nb-NO" sz="1200" i="1" dirty="0" smtClean="0"/>
              <a:t>fra Litauen</a:t>
            </a:r>
            <a:endParaRPr lang="nb-NO" sz="1200" i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9552" y="1628800"/>
            <a:ext cx="81369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2000" b="1" dirty="0" smtClean="0"/>
              <a:t>GSE-team </a:t>
            </a:r>
            <a:r>
              <a:rPr lang="nb-NO" sz="2000" b="1" dirty="0"/>
              <a:t>&amp; </a:t>
            </a:r>
            <a:r>
              <a:rPr lang="nb-NO" sz="2000" b="1" dirty="0" smtClean="0"/>
              <a:t>sommerutveksling</a:t>
            </a:r>
          </a:p>
          <a:p>
            <a:endParaRPr lang="nb-NO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nb-NO" sz="1400" b="1" dirty="0" smtClean="0"/>
              <a:t>Karmøy </a:t>
            </a:r>
            <a:r>
              <a:rPr lang="nb-NO" sz="1400" b="1" dirty="0"/>
              <a:t>Vest Rotaryklubb har vært vertskap for disse GSE-teamene:</a:t>
            </a:r>
          </a:p>
          <a:p>
            <a:endParaRPr lang="nb-NO" sz="1400" b="1" dirty="0"/>
          </a:p>
          <a:p>
            <a:r>
              <a:rPr lang="nb-NO" sz="1400" dirty="0"/>
              <a:t>1985: Distrikt 7550, West Virginia, USA</a:t>
            </a:r>
          </a:p>
          <a:p>
            <a:r>
              <a:rPr lang="nb-NO" sz="1400" dirty="0"/>
              <a:t>1987: Distrikt 9450, Australia</a:t>
            </a:r>
          </a:p>
          <a:p>
            <a:r>
              <a:rPr lang="nb-NO" sz="1400" dirty="0"/>
              <a:t>1991: Distrikt 4730, Brasil</a:t>
            </a:r>
          </a:p>
          <a:p>
            <a:r>
              <a:rPr lang="nb-NO" sz="1400" dirty="0"/>
              <a:t>1995: Distrikt 7600, Virginia, USA</a:t>
            </a:r>
          </a:p>
          <a:p>
            <a:r>
              <a:rPr lang="nb-NO" sz="1400" dirty="0"/>
              <a:t>2003: Distrikt 1460, Litauen</a:t>
            </a:r>
          </a:p>
          <a:p>
            <a:r>
              <a:rPr lang="nb-NO" sz="1400" dirty="0"/>
              <a:t>2009: Distrikt  4510, Brasil</a:t>
            </a:r>
          </a:p>
          <a:p>
            <a:endParaRPr lang="nb-NO" sz="1400" b="1" dirty="0"/>
          </a:p>
          <a:p>
            <a:r>
              <a:rPr lang="nb-NO" sz="1400" b="1" dirty="0"/>
              <a:t>Dessuten sendte vår klubb følgende:</a:t>
            </a:r>
          </a:p>
          <a:p>
            <a:r>
              <a:rPr lang="nb-NO" sz="1400" dirty="0"/>
              <a:t>Trude </a:t>
            </a:r>
            <a:r>
              <a:rPr lang="nb-NO" sz="1400" dirty="0" err="1"/>
              <a:t>Susegg</a:t>
            </a:r>
            <a:r>
              <a:rPr lang="nb-NO" sz="1400" dirty="0"/>
              <a:t> som medlem av et GSE-team til India i 1992,</a:t>
            </a:r>
          </a:p>
          <a:p>
            <a:r>
              <a:rPr lang="nb-NO" sz="1400" dirty="0"/>
              <a:t>Jan Mæland Tangen</a:t>
            </a:r>
            <a:r>
              <a:rPr lang="nb-NO" sz="1400" b="1" dirty="0">
                <a:solidFill>
                  <a:schemeClr val="folHlink"/>
                </a:solidFill>
              </a:rPr>
              <a:t> </a:t>
            </a:r>
            <a:r>
              <a:rPr lang="nb-NO" sz="1400" dirty="0"/>
              <a:t>som medlem av et  SVE-team til Australia i 2008</a:t>
            </a:r>
          </a:p>
          <a:p>
            <a:endParaRPr lang="nb-NO" sz="1400" b="1" dirty="0"/>
          </a:p>
          <a:p>
            <a:r>
              <a:rPr lang="nb-NO" sz="1400" b="1" dirty="0"/>
              <a:t>Sommerutveksling:</a:t>
            </a:r>
            <a:r>
              <a:rPr lang="nb-NO" sz="1400" dirty="0"/>
              <a:t>    </a:t>
            </a:r>
          </a:p>
          <a:p>
            <a:r>
              <a:rPr lang="nb-NO" sz="1400" dirty="0"/>
              <a:t>Britt Synnøve Bøhn </a:t>
            </a:r>
            <a:r>
              <a:rPr lang="nb-NO" sz="1400" dirty="0" smtClean="0"/>
              <a:t>	USA</a:t>
            </a:r>
            <a:r>
              <a:rPr lang="nb-NO" sz="1400" dirty="0"/>
              <a:t>, </a:t>
            </a:r>
            <a:r>
              <a:rPr lang="nb-NO" sz="1400" dirty="0" smtClean="0"/>
              <a:t>Indiana Flora</a:t>
            </a:r>
            <a:endParaRPr lang="nb-NO" sz="1400" dirty="0"/>
          </a:p>
          <a:p>
            <a:r>
              <a:rPr lang="nb-NO" sz="1400" dirty="0"/>
              <a:t>Gudrun </a:t>
            </a:r>
            <a:r>
              <a:rPr lang="nb-NO" sz="1400" dirty="0" smtClean="0"/>
              <a:t>Egge</a:t>
            </a:r>
            <a:r>
              <a:rPr lang="nb-NO" sz="1400" dirty="0"/>
              <a:t> </a:t>
            </a:r>
            <a:r>
              <a:rPr lang="nb-NO" sz="1400" dirty="0" smtClean="0"/>
              <a:t>	USA</a:t>
            </a:r>
            <a:r>
              <a:rPr lang="nb-NO" sz="1400" dirty="0"/>
              <a:t>, </a:t>
            </a:r>
            <a:r>
              <a:rPr lang="nb-NO" sz="1400" dirty="0" smtClean="0"/>
              <a:t>Indiana </a:t>
            </a:r>
            <a:r>
              <a:rPr lang="nb-NO" sz="1400" dirty="0" err="1" smtClean="0"/>
              <a:t>Palatine</a:t>
            </a:r>
            <a:endParaRPr lang="nb-NO" sz="1400" dirty="0"/>
          </a:p>
          <a:p>
            <a:r>
              <a:rPr lang="nb-NO" sz="1400" dirty="0"/>
              <a:t>Elise Marie Aarøy    </a:t>
            </a:r>
            <a:r>
              <a:rPr lang="nb-NO" sz="1400" dirty="0" smtClean="0"/>
              <a:t>	USA</a:t>
            </a:r>
            <a:r>
              <a:rPr lang="nb-NO" sz="1400" dirty="0"/>
              <a:t>, Texas Houston</a:t>
            </a:r>
          </a:p>
          <a:p>
            <a:r>
              <a:rPr lang="nb-NO" sz="1400" dirty="0"/>
              <a:t>Mariann Medhaug   </a:t>
            </a:r>
            <a:r>
              <a:rPr lang="nb-NO" sz="1400" dirty="0" smtClean="0"/>
              <a:t>	USA</a:t>
            </a:r>
            <a:r>
              <a:rPr lang="nb-NO" sz="1400" dirty="0"/>
              <a:t>, Texas Houston</a:t>
            </a:r>
            <a:endParaRPr lang="en-US" sz="1400" dirty="0"/>
          </a:p>
          <a:p>
            <a:endParaRPr lang="nb-NO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nb-NO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		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</TotalTime>
  <Words>748</Words>
  <Application>Microsoft Office PowerPoint</Application>
  <PresentationFormat>Skjermfremvisning (4:3)</PresentationFormat>
  <Paragraphs>282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PowerPoint-presentasjon</vt:lpstr>
      <vt:lpstr>PowerPoint-presentasjon</vt:lpstr>
      <vt:lpstr>PowerPoint-presentasjon</vt:lpstr>
      <vt:lpstr>PowerPoint-presentasjon</vt:lpstr>
      <vt:lpstr>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Tjenesteområdene ”De fem avenyer”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Charlotte</dc:creator>
  <cp:lastModifiedBy>Johan P. Nielsen</cp:lastModifiedBy>
  <cp:revision>85</cp:revision>
  <dcterms:created xsi:type="dcterms:W3CDTF">2011-10-13T06:22:20Z</dcterms:created>
  <dcterms:modified xsi:type="dcterms:W3CDTF">2016-03-18T12:03:21Z</dcterms:modified>
</cp:coreProperties>
</file>